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hFqAwiWRDo/vkwJ7gKEHWHidzu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OpenSans-bold.fntdata"/><Relationship Id="rId6" Type="http://schemas.openxmlformats.org/officeDocument/2006/relationships/slide" Target="slides/slide2.xml"/><Relationship Id="rId18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08ae3e54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208ae3e549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08ae3e5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g1208ae3e54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08ae3e54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1208ae3e549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08ae3e549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08ae3e54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lodret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et titel og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indholdsobjek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overskrift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dholdsobjekter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hold med billedteks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med billedteks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.jpg"/><Relationship Id="rId6" Type="http://schemas.openxmlformats.org/officeDocument/2006/relationships/image" Target="../media/image3.jpg"/><Relationship Id="rId7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grf-kildemarken.dk/projekter/biodiversitetsprojektet/" TargetMode="External"/><Relationship Id="rId4" Type="http://schemas.openxmlformats.org/officeDocument/2006/relationships/hyperlink" Target="https://www.e-pages.dk/dabbolig/541/3" TargetMode="External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kument.plandata.dk/20_1013298_APPROVED_1161337763854.pdf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08ae3e549_0_2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Bio-gruppen i </a:t>
            </a:r>
            <a:r>
              <a:rPr lang="en-US"/>
              <a:t>Kildemarken</a:t>
            </a:r>
            <a:endParaRPr/>
          </a:p>
        </p:txBody>
      </p:sp>
      <p:sp>
        <p:nvSpPr>
          <p:cNvPr id="85" name="Google Shape;85;g1208ae3e549_0_29"/>
          <p:cNvSpPr txBox="1"/>
          <p:nvPr>
            <p:ph idx="1" type="subTitle"/>
          </p:nvPr>
        </p:nvSpPr>
        <p:spPr>
          <a:xfrm>
            <a:off x="1524000" y="3602038"/>
            <a:ext cx="9144000" cy="12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0" lang="en-US">
                <a:solidFill>
                  <a:srgbClr val="252525"/>
                </a:solidFill>
                <a:latin typeface="Open Sans"/>
                <a:ea typeface="Open Sans"/>
                <a:cs typeface="Open Sans"/>
                <a:sym typeface="Open Sans"/>
              </a:rPr>
              <a:t>Generalforsamling </a:t>
            </a:r>
            <a:r>
              <a:rPr lang="en-US">
                <a:solidFill>
                  <a:srgbClr val="252525"/>
                </a:solidFill>
                <a:latin typeface="Open Sans"/>
                <a:ea typeface="Open Sans"/>
                <a:cs typeface="Open Sans"/>
                <a:sym typeface="Open Sans"/>
              </a:rPr>
              <a:t>i Grundejerforeningen Kildemarken </a:t>
            </a:r>
            <a:r>
              <a:rPr b="0" i="0" lang="en-US">
                <a:solidFill>
                  <a:srgbClr val="252525"/>
                </a:solidFill>
                <a:latin typeface="Open Sans"/>
                <a:ea typeface="Open Sans"/>
                <a:cs typeface="Open Sans"/>
                <a:sym typeface="Open Sans"/>
              </a:rPr>
              <a:t>2022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86" name="Google Shape;86;g1208ae3e549_0_29"/>
          <p:cNvSpPr txBox="1"/>
          <p:nvPr/>
        </p:nvSpPr>
        <p:spPr>
          <a:xfrm>
            <a:off x="6947388" y="6111050"/>
            <a:ext cx="49869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252525"/>
                </a:solidFill>
                <a:latin typeface="Open Sans"/>
                <a:ea typeface="Open Sans"/>
                <a:cs typeface="Open Sans"/>
                <a:sym typeface="Open Sans"/>
              </a:rPr>
              <a:t>Mathias Stabæk </a:t>
            </a:r>
            <a:endParaRPr sz="1200">
              <a:solidFill>
                <a:srgbClr val="2525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252525"/>
                </a:solidFill>
                <a:latin typeface="Open Sans"/>
                <a:ea typeface="Open Sans"/>
                <a:cs typeface="Open Sans"/>
                <a:sym typeface="Open Sans"/>
              </a:rPr>
              <a:t>Grundejerforeningen Kildemarkens bestyrelse</a:t>
            </a:r>
            <a:endParaRPr sz="1200">
              <a:solidFill>
                <a:srgbClr val="25252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252525"/>
                </a:solidFill>
                <a:latin typeface="Open Sans"/>
                <a:ea typeface="Open Sans"/>
                <a:cs typeface="Open Sans"/>
                <a:sym typeface="Open Sans"/>
              </a:rPr>
              <a:t>Bio-gruppen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p6"/>
          <p:cNvGrpSpPr/>
          <p:nvPr/>
        </p:nvGrpSpPr>
        <p:grpSpPr>
          <a:xfrm>
            <a:off x="11094719" y="0"/>
            <a:ext cx="1097281" cy="1097280"/>
            <a:chOff x="11094719" y="0"/>
            <a:chExt cx="1097281" cy="1097280"/>
          </a:xfrm>
        </p:grpSpPr>
        <p:sp>
          <p:nvSpPr>
            <p:cNvPr id="187" name="Google Shape;187;p6"/>
            <p:cNvSpPr/>
            <p:nvPr/>
          </p:nvSpPr>
          <p:spPr>
            <a:xfrm rot="-5400000">
              <a:off x="11094720" y="0"/>
              <a:ext cx="1097280" cy="1097280"/>
            </a:xfrm>
            <a:prstGeom prst="triangle">
              <a:avLst>
                <a:gd fmla="val 100000" name="adj"/>
              </a:avLst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6"/>
          <p:cNvSpPr txBox="1"/>
          <p:nvPr/>
        </p:nvSpPr>
        <p:spPr>
          <a:xfrm>
            <a:off x="1014060" y="1648098"/>
            <a:ext cx="6901193" cy="439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FORUNDERSØGELSER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F.eks. Historisk analyse, risiko for oversvømmelse ved skybrud, grønne typologier, biodiversitets- og plejeniveau, områdets brug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6"/>
          <p:cNvCxnSpPr/>
          <p:nvPr/>
        </p:nvCxnSpPr>
        <p:spPr>
          <a:xfrm>
            <a:off x="1014060" y="2086465"/>
            <a:ext cx="4088882" cy="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3" name="Google Shape;193;p6"/>
          <p:cNvPicPr preferRelativeResize="0"/>
          <p:nvPr/>
        </p:nvPicPr>
        <p:blipFill rotWithShape="1">
          <a:blip r:embed="rId3">
            <a:alphaModFix/>
          </a:blip>
          <a:srcRect b="30145" l="23645" r="6158" t="31168"/>
          <a:stretch/>
        </p:blipFill>
        <p:spPr>
          <a:xfrm>
            <a:off x="6592421" y="3714166"/>
            <a:ext cx="4370984" cy="246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 rotWithShape="1">
          <a:blip r:embed="rId4">
            <a:alphaModFix/>
          </a:blip>
          <a:srcRect b="42682" l="35664" r="25109" t="26023"/>
          <a:stretch/>
        </p:blipFill>
        <p:spPr>
          <a:xfrm>
            <a:off x="2285855" y="3752138"/>
            <a:ext cx="3810145" cy="2389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7"/>
          <p:cNvGrpSpPr/>
          <p:nvPr/>
        </p:nvGrpSpPr>
        <p:grpSpPr>
          <a:xfrm>
            <a:off x="11094719" y="0"/>
            <a:ext cx="1097281" cy="1097280"/>
            <a:chOff x="11094719" y="0"/>
            <a:chExt cx="1097281" cy="1097280"/>
          </a:xfrm>
        </p:grpSpPr>
        <p:sp>
          <p:nvSpPr>
            <p:cNvPr id="201" name="Google Shape;201;p7"/>
            <p:cNvSpPr/>
            <p:nvPr/>
          </p:nvSpPr>
          <p:spPr>
            <a:xfrm rot="-5400000">
              <a:off x="11094720" y="0"/>
              <a:ext cx="1097280" cy="1097280"/>
            </a:xfrm>
            <a:prstGeom prst="triangle">
              <a:avLst>
                <a:gd fmla="val 100000" name="adj"/>
              </a:avLst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7"/>
          <p:cNvSpPr txBox="1"/>
          <p:nvPr/>
        </p:nvSpPr>
        <p:spPr>
          <a:xfrm>
            <a:off x="1014060" y="1682967"/>
            <a:ext cx="8142313" cy="4701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BEBOERINVOLVERING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Udføres i 2 etaper: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”Fokusgruppeinterview” – marts-april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”Kom sammen” arrangement –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begyndelse af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Både biodiversitets udvalg og speciale lægger vægt på beboerinddragelse.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Beboerinddragelse er med til at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Sikre gennemsigtigheden i processen, mindre utilftedshed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Giver sammenskabelse og sammenhold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Forstærker beboernes ejerskab for udearealer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Giver medansvar og værdisætning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Forstærker områdets identitet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p7"/>
          <p:cNvCxnSpPr/>
          <p:nvPr/>
        </p:nvCxnSpPr>
        <p:spPr>
          <a:xfrm>
            <a:off x="1014060" y="2086465"/>
            <a:ext cx="4088882" cy="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7" name="Google Shape;20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8079" y="1343912"/>
            <a:ext cx="1428949" cy="1667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uple Kid Silhouette Parent And - Free vector graphic on Pixabay" id="208" name="Google Shape;20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0571" y="4601497"/>
            <a:ext cx="794738" cy="1122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ctor Silhouette Of Old People Stock Illustration - Download Image Now -  iStock" id="209" name="Google Shape;209;p7"/>
          <p:cNvPicPr preferRelativeResize="0"/>
          <p:nvPr/>
        </p:nvPicPr>
        <p:blipFill rotWithShape="1">
          <a:blip r:embed="rId5">
            <a:alphaModFix/>
          </a:blip>
          <a:srcRect b="71992" l="0" r="81077" t="-1820"/>
          <a:stretch/>
        </p:blipFill>
        <p:spPr>
          <a:xfrm>
            <a:off x="11094719" y="1966507"/>
            <a:ext cx="731792" cy="1201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ctor Silhouette Of Old People Stock Illustration - Download Image Now -  iStock" id="210" name="Google Shape;210;p7"/>
          <p:cNvPicPr preferRelativeResize="0"/>
          <p:nvPr/>
        </p:nvPicPr>
        <p:blipFill rotWithShape="1">
          <a:blip r:embed="rId6">
            <a:alphaModFix/>
          </a:blip>
          <a:srcRect b="71545" l="13549" r="69591" t="-1372"/>
          <a:stretch/>
        </p:blipFill>
        <p:spPr>
          <a:xfrm>
            <a:off x="9912868" y="3011020"/>
            <a:ext cx="651964" cy="1201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houettes of children playing | Illustrator Graphics ~ Creative Market" id="211" name="Google Shape;211;p7"/>
          <p:cNvPicPr preferRelativeResize="0"/>
          <p:nvPr/>
        </p:nvPicPr>
        <p:blipFill rotWithShape="1">
          <a:blip r:embed="rId7">
            <a:alphaModFix/>
          </a:blip>
          <a:srcRect b="0" l="27555" r="32151" t="47687"/>
          <a:stretch/>
        </p:blipFill>
        <p:spPr>
          <a:xfrm>
            <a:off x="8970061" y="4930100"/>
            <a:ext cx="1193819" cy="1031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" name="Google Shape;217;p8"/>
          <p:cNvGrpSpPr/>
          <p:nvPr/>
        </p:nvGrpSpPr>
        <p:grpSpPr>
          <a:xfrm>
            <a:off x="11094719" y="0"/>
            <a:ext cx="1097281" cy="1097280"/>
            <a:chOff x="11094719" y="0"/>
            <a:chExt cx="1097281" cy="1097280"/>
          </a:xfrm>
        </p:grpSpPr>
        <p:sp>
          <p:nvSpPr>
            <p:cNvPr id="218" name="Google Shape;218;p8"/>
            <p:cNvSpPr/>
            <p:nvPr/>
          </p:nvSpPr>
          <p:spPr>
            <a:xfrm rot="-5400000">
              <a:off x="11094720" y="0"/>
              <a:ext cx="1097280" cy="1097280"/>
            </a:xfrm>
            <a:prstGeom prst="triangle">
              <a:avLst>
                <a:gd fmla="val 100000" name="adj"/>
              </a:avLst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8"/>
          <p:cNvSpPr txBox="1"/>
          <p:nvPr/>
        </p:nvSpPr>
        <p:spPr>
          <a:xfrm>
            <a:off x="1014060" y="1648871"/>
            <a:ext cx="8142313" cy="68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BEBOERINVOLVERING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p8"/>
          <p:cNvCxnSpPr/>
          <p:nvPr/>
        </p:nvCxnSpPr>
        <p:spPr>
          <a:xfrm>
            <a:off x="1014060" y="2086465"/>
            <a:ext cx="4088882" cy="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8"/>
          <p:cNvSpPr txBox="1"/>
          <p:nvPr/>
        </p:nvSpPr>
        <p:spPr>
          <a:xfrm>
            <a:off x="1014060" y="2395962"/>
            <a:ext cx="4805313" cy="355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”Fokusgruppeinterview”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Gruppe af beboer fra hvert afdeling inviteres til interview (internt).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Består af 3 dele: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Naturforståelse (vigtigt del for Olgas speciale)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Kortlægning af beboernes ønsker til udviklingen af Kildemarken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Navngivning af steder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6193411" y="2086465"/>
            <a:ext cx="5548800" cy="4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”Kom sammen”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Resultatet fra ”fokusgruppeinterview” præsenteres på tværs af afdelinger. Der dannes nye grupper, hvor deltagerne blandes på tværs af afdelinger.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Samtidig få Bio-gruppen mulighed for at præsentere sig selv for beboer.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og sammenkobling af beboernes ønsker til udviklingen af Kildemarken, samt. navngivning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Aktiviteter, f.eks. såning af blomstereng, aktiviteter for børn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9"/>
          <p:cNvGrpSpPr/>
          <p:nvPr/>
        </p:nvGrpSpPr>
        <p:grpSpPr>
          <a:xfrm>
            <a:off x="11094719" y="0"/>
            <a:ext cx="1097281" cy="1097280"/>
            <a:chOff x="11094719" y="0"/>
            <a:chExt cx="1097281" cy="1097280"/>
          </a:xfrm>
        </p:grpSpPr>
        <p:sp>
          <p:nvSpPr>
            <p:cNvPr id="232" name="Google Shape;232;p9"/>
            <p:cNvSpPr/>
            <p:nvPr/>
          </p:nvSpPr>
          <p:spPr>
            <a:xfrm rot="-5400000">
              <a:off x="11094720" y="0"/>
              <a:ext cx="1097280" cy="1097280"/>
            </a:xfrm>
            <a:prstGeom prst="triangle">
              <a:avLst>
                <a:gd fmla="val 100000" name="adj"/>
              </a:avLst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9"/>
          <p:cNvSpPr txBox="1"/>
          <p:nvPr/>
        </p:nvSpPr>
        <p:spPr>
          <a:xfrm>
            <a:off x="1014060" y="1648871"/>
            <a:ext cx="8142313" cy="68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7" name="Google Shape;237;p9"/>
          <p:cNvCxnSpPr/>
          <p:nvPr/>
        </p:nvCxnSpPr>
        <p:spPr>
          <a:xfrm>
            <a:off x="1014060" y="2086465"/>
            <a:ext cx="4088882" cy="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8" name="Google Shape;238;p9"/>
          <p:cNvSpPr txBox="1"/>
          <p:nvPr/>
        </p:nvSpPr>
        <p:spPr>
          <a:xfrm>
            <a:off x="1014060" y="2395962"/>
            <a:ext cx="4805313" cy="2588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 er et langsigtet plan for områdets udvikling for at opnår fremtidige mål. Den baserer sig både på de lokale forhold, brug af områdets og beboernes ønsker mv.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Kortsigtet tiltag- tiltag, opdelt i etaper, for at opnår langsigtet strategi.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9006" y="688426"/>
            <a:ext cx="3128156" cy="327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8011" y="3565074"/>
            <a:ext cx="2943497" cy="332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08ae3e549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g1208ae3e549_0_0"/>
          <p:cNvGrpSpPr/>
          <p:nvPr/>
        </p:nvGrpSpPr>
        <p:grpSpPr>
          <a:xfrm>
            <a:off x="11094720" y="-120"/>
            <a:ext cx="1097400" cy="1097400"/>
            <a:chOff x="11094720" y="-120"/>
            <a:chExt cx="1097400" cy="1097400"/>
          </a:xfrm>
        </p:grpSpPr>
        <p:sp>
          <p:nvSpPr>
            <p:cNvPr id="93" name="Google Shape;93;g1208ae3e549_0_0"/>
            <p:cNvSpPr/>
            <p:nvPr/>
          </p:nvSpPr>
          <p:spPr>
            <a:xfrm rot="-5400000">
              <a:off x="11094720" y="-120"/>
              <a:ext cx="1097400" cy="1097400"/>
            </a:xfrm>
            <a:prstGeom prst="triangle">
              <a:avLst>
                <a:gd fmla="val 100000" name="adj"/>
              </a:avLst>
            </a:prstGeom>
            <a:solidFill>
              <a:schemeClr val="accent4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g1208ae3e549_0_0"/>
            <p:cNvSpPr/>
            <p:nvPr/>
          </p:nvSpPr>
          <p:spPr>
            <a:xfrm rot="2700000">
              <a:off x="11189609" y="127595"/>
              <a:ext cx="457781" cy="457781"/>
            </a:xfrm>
            <a:prstGeom prst="rect">
              <a:avLst/>
            </a:prstGeom>
            <a:solidFill>
              <a:schemeClr val="accent4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g1208ae3e549_0_0"/>
          <p:cNvSpPr txBox="1"/>
          <p:nvPr/>
        </p:nvSpPr>
        <p:spPr>
          <a:xfrm>
            <a:off x="1014060" y="1648871"/>
            <a:ext cx="81423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 - hvad er der sket og hvor er vi nu?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1208ae3e549_0_0"/>
          <p:cNvSpPr/>
          <p:nvPr/>
        </p:nvSpPr>
        <p:spPr>
          <a:xfrm rot="5400000">
            <a:off x="-501690" y="5103247"/>
            <a:ext cx="2017500" cy="1014000"/>
          </a:xfrm>
          <a:prstGeom prst="triangle">
            <a:avLst>
              <a:gd fmla="val 50000" name="adj"/>
            </a:avLst>
          </a:prstGeom>
          <a:solidFill>
            <a:schemeClr val="accent1">
              <a:alpha val="294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1208ae3e549_0_0"/>
          <p:cNvSpPr/>
          <p:nvPr/>
        </p:nvSpPr>
        <p:spPr>
          <a:xfrm rot="2700000">
            <a:off x="427814" y="5728750"/>
            <a:ext cx="485782" cy="485782"/>
          </a:xfrm>
          <a:prstGeom prst="rect">
            <a:avLst/>
          </a:prstGeom>
          <a:solidFill>
            <a:schemeClr val="accent1">
              <a:alpha val="294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g1208ae3e549_0_0"/>
          <p:cNvCxnSpPr/>
          <p:nvPr/>
        </p:nvCxnSpPr>
        <p:spPr>
          <a:xfrm>
            <a:off x="1014060" y="2086465"/>
            <a:ext cx="4089000" cy="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g1208ae3e549_0_0"/>
          <p:cNvSpPr txBox="1"/>
          <p:nvPr/>
        </p:nvSpPr>
        <p:spPr>
          <a:xfrm>
            <a:off x="1014039" y="2395950"/>
            <a:ext cx="10080600" cy="46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startede arbejdet i maj 2021: Fem ildsjæle fra Kildemarken (Per), KM3 (Nadia og Maria), Grundejerforeningen (Mathias) og Skovgården (Katja).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Gruppen har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hjemmeside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med formål og løbende opdateringer på aktiviteter.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Haft besøg af og samarbejde med DAB - artikel i “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DAB nyhedsbrev for bestyrelsesmedlemmer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Tilknyttet stærk support i form af DABs Landsskabsarkitektstuderende - Olga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Undersøgt, planlagt og drøftet en masse: beboer-interviews og fokusgrupper i april.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Konkret: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Indsamlet og flyttet træstammer og mange kg blomsterfrø (kommunalvalg og “Bo med Natur”).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mindre område, af den opgravede del af Grønningen vil få sået blomsterfrø. Dette vil blive markeret og skiltet med start på lørdag.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g1208ae3e54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10300" y="582975"/>
            <a:ext cx="16954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08ae3e549_0_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g1208ae3e549_0_14"/>
          <p:cNvGrpSpPr/>
          <p:nvPr/>
        </p:nvGrpSpPr>
        <p:grpSpPr>
          <a:xfrm>
            <a:off x="11094720" y="-120"/>
            <a:ext cx="1097400" cy="1097400"/>
            <a:chOff x="11094720" y="-120"/>
            <a:chExt cx="1097400" cy="1097400"/>
          </a:xfrm>
        </p:grpSpPr>
        <p:sp>
          <p:nvSpPr>
            <p:cNvPr id="107" name="Google Shape;107;g1208ae3e549_0_14"/>
            <p:cNvSpPr/>
            <p:nvPr/>
          </p:nvSpPr>
          <p:spPr>
            <a:xfrm rot="-5400000">
              <a:off x="11094720" y="-120"/>
              <a:ext cx="1097400" cy="1097400"/>
            </a:xfrm>
            <a:prstGeom prst="triangle">
              <a:avLst>
                <a:gd fmla="val 100000" name="adj"/>
              </a:avLst>
            </a:prstGeom>
            <a:solidFill>
              <a:schemeClr val="accent4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g1208ae3e549_0_14"/>
            <p:cNvSpPr/>
            <p:nvPr/>
          </p:nvSpPr>
          <p:spPr>
            <a:xfrm rot="2700000">
              <a:off x="11189609" y="127595"/>
              <a:ext cx="457781" cy="457781"/>
            </a:xfrm>
            <a:prstGeom prst="rect">
              <a:avLst/>
            </a:prstGeom>
            <a:solidFill>
              <a:schemeClr val="accent4">
                <a:alpha val="2940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g1208ae3e549_0_14"/>
          <p:cNvSpPr txBox="1"/>
          <p:nvPr/>
        </p:nvSpPr>
        <p:spPr>
          <a:xfrm>
            <a:off x="1014060" y="1648871"/>
            <a:ext cx="81423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Hvorfor er der ikke synlige ændringer endnu?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1208ae3e549_0_14"/>
          <p:cNvSpPr/>
          <p:nvPr/>
        </p:nvSpPr>
        <p:spPr>
          <a:xfrm rot="5400000">
            <a:off x="-501690" y="5103247"/>
            <a:ext cx="2017500" cy="1014000"/>
          </a:xfrm>
          <a:prstGeom prst="triangle">
            <a:avLst>
              <a:gd fmla="val 50000" name="adj"/>
            </a:avLst>
          </a:prstGeom>
          <a:solidFill>
            <a:schemeClr val="accent1">
              <a:alpha val="294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208ae3e549_0_14"/>
          <p:cNvSpPr/>
          <p:nvPr/>
        </p:nvSpPr>
        <p:spPr>
          <a:xfrm rot="2700000">
            <a:off x="427814" y="5728750"/>
            <a:ext cx="485782" cy="485782"/>
          </a:xfrm>
          <a:prstGeom prst="rect">
            <a:avLst/>
          </a:prstGeom>
          <a:solidFill>
            <a:schemeClr val="accent1">
              <a:alpha val="2940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g1208ae3e549_0_14"/>
          <p:cNvCxnSpPr/>
          <p:nvPr/>
        </p:nvCxnSpPr>
        <p:spPr>
          <a:xfrm>
            <a:off x="1014060" y="2086465"/>
            <a:ext cx="4089000" cy="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g1208ae3e549_0_14"/>
          <p:cNvSpPr txBox="1"/>
          <p:nvPr/>
        </p:nvSpPr>
        <p:spPr>
          <a:xfrm>
            <a:off x="1014043" y="2395950"/>
            <a:ext cx="8294100" cy="3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Arbejdet er kompliceret. Udvalgte udfordringer (ud over corona):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Kommunen: Lange svartider, vagt formuleret lokalplan (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17-1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ingen beplantningsplan eksisterer, fastholdelse af godkendelses-tilgang*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For-undersøgelser - i igang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Beboer-inddragelse - planlægges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Grøn kontrakt - løber til 2023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Flere foreninger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Begrænsede økonomiske rammer*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*”Vild natur i Ringsted Kommune”-skrivelse til boligforeninger fra Kommunen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1208ae3e549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6338" y="1768300"/>
            <a:ext cx="280987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1208ae3e549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2525" y="3783450"/>
            <a:ext cx="285750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1208ae3e549_0_14"/>
          <p:cNvSpPr txBox="1"/>
          <p:nvPr/>
        </p:nvSpPr>
        <p:spPr>
          <a:xfrm>
            <a:off x="9064100" y="1232675"/>
            <a:ext cx="214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Uddrag af Lokalplan 17-1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1208ae3e549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225" y="302975"/>
            <a:ext cx="9758175" cy="60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208ae3e549_0_39"/>
          <p:cNvSpPr txBox="1"/>
          <p:nvPr/>
        </p:nvSpPr>
        <p:spPr>
          <a:xfrm>
            <a:off x="4421400" y="6370850"/>
            <a:ext cx="273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Område udset til blomstersåning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Strategi for Kildemarken</a:t>
            </a:r>
            <a:endParaRPr/>
          </a:p>
        </p:txBody>
      </p:sp>
      <p:sp>
        <p:nvSpPr>
          <p:cNvPr id="128" name="Google Shape;128;p1"/>
          <p:cNvSpPr txBox="1"/>
          <p:nvPr>
            <p:ph idx="1" type="subTitle"/>
          </p:nvPr>
        </p:nvSpPr>
        <p:spPr>
          <a:xfrm>
            <a:off x="1524000" y="3602038"/>
            <a:ext cx="9144000" cy="123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Til </a:t>
            </a:r>
            <a:r>
              <a:rPr b="0" i="0" lang="en-US">
                <a:solidFill>
                  <a:srgbClr val="252525"/>
                </a:solidFill>
                <a:latin typeface="Open Sans"/>
                <a:ea typeface="Open Sans"/>
                <a:cs typeface="Open Sans"/>
                <a:sym typeface="Open Sans"/>
              </a:rPr>
              <a:t>Generalforsamling 31 marts 2022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9" name="Google Shape;129;p1"/>
          <p:cNvSpPr txBox="1"/>
          <p:nvPr/>
        </p:nvSpPr>
        <p:spPr>
          <a:xfrm>
            <a:off x="801188" y="6261625"/>
            <a:ext cx="4986779" cy="59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252525"/>
                </a:solidFill>
                <a:latin typeface="Open Sans"/>
                <a:ea typeface="Open Sans"/>
                <a:cs typeface="Open Sans"/>
                <a:sym typeface="Open Sans"/>
              </a:rPr>
              <a:t>Olga Rakitchenkova, studentermedhjælper hos DAB- Landskab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2"/>
          <p:cNvGrpSpPr/>
          <p:nvPr/>
        </p:nvGrpSpPr>
        <p:grpSpPr>
          <a:xfrm>
            <a:off x="11094719" y="0"/>
            <a:ext cx="1097281" cy="1097280"/>
            <a:chOff x="11094719" y="0"/>
            <a:chExt cx="1097281" cy="1097280"/>
          </a:xfrm>
        </p:grpSpPr>
        <p:sp>
          <p:nvSpPr>
            <p:cNvPr id="136" name="Google Shape;136;p2"/>
            <p:cNvSpPr/>
            <p:nvPr/>
          </p:nvSpPr>
          <p:spPr>
            <a:xfrm rot="-5400000">
              <a:off x="11094720" y="0"/>
              <a:ext cx="1097280" cy="1097280"/>
            </a:xfrm>
            <a:prstGeom prst="triangle">
              <a:avLst>
                <a:gd fmla="val 100000" name="adj"/>
              </a:avLst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/>
          <p:cNvSpPr txBox="1"/>
          <p:nvPr/>
        </p:nvSpPr>
        <p:spPr>
          <a:xfrm>
            <a:off x="1220385" y="1652009"/>
            <a:ext cx="6901193" cy="439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SAMARBEJDE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2700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715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Bio-gruppen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5715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Olga – Landskabsarkitektstuderende og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studentermedhjælper hos DAB- Landskab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t billede, der indeholder væg, person, smilende, poserer&#10;&#10;Automatisk genereret beskrivelse" id="139" name="Google Shape;139;p2"/>
          <p:cNvPicPr preferRelativeResize="0"/>
          <p:nvPr/>
        </p:nvPicPr>
        <p:blipFill rotWithShape="1">
          <a:blip r:embed="rId3">
            <a:alphaModFix/>
          </a:blip>
          <a:srcRect b="20531" l="19031" r="31649" t="8028"/>
          <a:stretch/>
        </p:blipFill>
        <p:spPr>
          <a:xfrm>
            <a:off x="9341963" y="4026331"/>
            <a:ext cx="2241255" cy="216707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"/>
          <p:cNvPicPr preferRelativeResize="0"/>
          <p:nvPr/>
        </p:nvPicPr>
        <p:blipFill rotWithShape="1">
          <a:blip r:embed="rId4">
            <a:alphaModFix/>
          </a:blip>
          <a:srcRect b="0" l="65122" r="0" t="27110"/>
          <a:stretch/>
        </p:blipFill>
        <p:spPr>
          <a:xfrm>
            <a:off x="9341963" y="822442"/>
            <a:ext cx="2395036" cy="29655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"/>
          <p:cNvCxnSpPr/>
          <p:nvPr/>
        </p:nvCxnSpPr>
        <p:spPr>
          <a:xfrm>
            <a:off x="1014060" y="2086465"/>
            <a:ext cx="4088882" cy="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3"/>
          <p:cNvGrpSpPr/>
          <p:nvPr/>
        </p:nvGrpSpPr>
        <p:grpSpPr>
          <a:xfrm>
            <a:off x="11094719" y="0"/>
            <a:ext cx="1097281" cy="1097280"/>
            <a:chOff x="11094719" y="0"/>
            <a:chExt cx="1097281" cy="1097280"/>
          </a:xfrm>
        </p:grpSpPr>
        <p:sp>
          <p:nvSpPr>
            <p:cNvPr id="150" name="Google Shape;150;p3"/>
            <p:cNvSpPr/>
            <p:nvPr/>
          </p:nvSpPr>
          <p:spPr>
            <a:xfrm rot="-5400000">
              <a:off x="11094720" y="0"/>
              <a:ext cx="1097280" cy="1097280"/>
            </a:xfrm>
            <a:prstGeom prst="triangle">
              <a:avLst>
                <a:gd fmla="val 100000" name="adj"/>
              </a:avLst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3"/>
          <p:cNvSpPr txBox="1"/>
          <p:nvPr/>
        </p:nvSpPr>
        <p:spPr>
          <a:xfrm>
            <a:off x="1014060" y="1660313"/>
            <a:ext cx="6901193" cy="439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BiO-GRUPPEN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Forvandler kedelige fællesarealer til små oaser med leg for børn og nydelse for voksne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 naturrigt områder, mest biodiversitet for penge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Forslag til beplantning, f.eks. Rosenhave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Inddragelse af beboer- åben dialog, gavn for alle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27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3"/>
          <p:cNvCxnSpPr/>
          <p:nvPr/>
        </p:nvCxnSpPr>
        <p:spPr>
          <a:xfrm>
            <a:off x="1014060" y="2086465"/>
            <a:ext cx="4733597" cy="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4"/>
          <p:cNvGrpSpPr/>
          <p:nvPr/>
        </p:nvGrpSpPr>
        <p:grpSpPr>
          <a:xfrm>
            <a:off x="11094719" y="0"/>
            <a:ext cx="1097281" cy="1097280"/>
            <a:chOff x="11094719" y="0"/>
            <a:chExt cx="1097281" cy="1097280"/>
          </a:xfrm>
        </p:grpSpPr>
        <p:sp>
          <p:nvSpPr>
            <p:cNvPr id="162" name="Google Shape;162;p4"/>
            <p:cNvSpPr/>
            <p:nvPr/>
          </p:nvSpPr>
          <p:spPr>
            <a:xfrm rot="-5400000">
              <a:off x="11094720" y="0"/>
              <a:ext cx="1097280" cy="1097280"/>
            </a:xfrm>
            <a:prstGeom prst="triangle">
              <a:avLst>
                <a:gd fmla="val 100000" name="adj"/>
              </a:avLst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4"/>
          <p:cNvSpPr txBox="1"/>
          <p:nvPr/>
        </p:nvSpPr>
        <p:spPr>
          <a:xfrm>
            <a:off x="1107992" y="1638478"/>
            <a:ext cx="6901193" cy="439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Undersøger begrebet ”Natur” i boligområde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Speciale består af både teoretiske del og praktiske casestudie af boligbebyggelse Kildemarken.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Casestudie består af både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stedsanalyser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observationer, interviews og beboer involvering, og blive udmundet i udviklingsstrategi for hele boligbebyggelse.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2700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4"/>
          <p:cNvCxnSpPr/>
          <p:nvPr/>
        </p:nvCxnSpPr>
        <p:spPr>
          <a:xfrm>
            <a:off x="1014060" y="2086465"/>
            <a:ext cx="4088882" cy="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5"/>
          <p:cNvGrpSpPr/>
          <p:nvPr/>
        </p:nvGrpSpPr>
        <p:grpSpPr>
          <a:xfrm>
            <a:off x="11094719" y="0"/>
            <a:ext cx="1097281" cy="1097280"/>
            <a:chOff x="11094719" y="0"/>
            <a:chExt cx="1097281" cy="1097280"/>
          </a:xfrm>
        </p:grpSpPr>
        <p:sp>
          <p:nvSpPr>
            <p:cNvPr id="174" name="Google Shape;174;p5"/>
            <p:cNvSpPr/>
            <p:nvPr/>
          </p:nvSpPr>
          <p:spPr>
            <a:xfrm rot="-5400000">
              <a:off x="11094720" y="0"/>
              <a:ext cx="1097280" cy="1097280"/>
            </a:xfrm>
            <a:prstGeom prst="triangle">
              <a:avLst>
                <a:gd fmla="val 100000" name="adj"/>
              </a:avLst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2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 txBox="1"/>
          <p:nvPr/>
        </p:nvSpPr>
        <p:spPr>
          <a:xfrm>
            <a:off x="1014060" y="1622005"/>
            <a:ext cx="6901193" cy="439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SAMARBEJDET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Resultatet: Strategi for Kildemarken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Samarbejdets forløb: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Forundersøgelse og observationer – fra februar- til marts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Beboerinvolvering – fra marts – til april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Udvikling af strategi- maj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2700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5"/>
          <p:cNvCxnSpPr/>
          <p:nvPr/>
        </p:nvCxnSpPr>
        <p:spPr>
          <a:xfrm>
            <a:off x="1014060" y="2086465"/>
            <a:ext cx="4088882" cy="0"/>
          </a:xfrm>
          <a:prstGeom prst="straightConnector1">
            <a:avLst/>
          </a:prstGeom>
          <a:noFill/>
          <a:ln cap="flat" cmpd="sng" w="381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0" name="Google Shape;180;p5"/>
          <p:cNvPicPr preferRelativeResize="0"/>
          <p:nvPr/>
        </p:nvPicPr>
        <p:blipFill rotWithShape="1">
          <a:blip r:embed="rId3">
            <a:alphaModFix/>
          </a:blip>
          <a:srcRect b="0" l="8455" r="0" t="0"/>
          <a:stretch/>
        </p:blipFill>
        <p:spPr>
          <a:xfrm>
            <a:off x="7842307" y="1894787"/>
            <a:ext cx="4088883" cy="3349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2022-03-15T19:42:44Z</dcterms:created>
  <dc:creator>olga rakitchenkova</dc:creator>
</cp:coreProperties>
</file>