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icPch0HODX6nsazE/iu2JTutN9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lide" showMasterSp="0" type="title">
  <p:cSld name="TITLE">
    <p:spTree>
      <p:nvGrpSpPr>
        <p:cNvPr id="22" name="Shape 22"/>
        <p:cNvGrpSpPr/>
        <p:nvPr/>
      </p:nvGrpSpPr>
      <p:grpSpPr>
        <a:xfrm>
          <a:off x="0" y="0"/>
          <a:ext cx="0" cy="0"/>
          <a:chOff x="0" y="0"/>
          <a:chExt cx="0" cy="0"/>
        </a:xfrm>
      </p:grpSpPr>
      <p:grpSp>
        <p:nvGrpSpPr>
          <p:cNvPr id="23" name="Google Shape;23;p19"/>
          <p:cNvGrpSpPr/>
          <p:nvPr/>
        </p:nvGrpSpPr>
        <p:grpSpPr>
          <a:xfrm>
            <a:off x="0" y="-8467"/>
            <a:ext cx="12192000" cy="6866467"/>
            <a:chOff x="0" y="-8467"/>
            <a:chExt cx="12192000" cy="6866467"/>
          </a:xfrm>
        </p:grpSpPr>
        <p:cxnSp>
          <p:nvCxnSpPr>
            <p:cNvPr id="24" name="Google Shape;24;p1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1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1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27" name="Google Shape;27;p1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9"/>
            <p:cNvSpPr/>
            <p:nvPr/>
          </p:nvSpPr>
          <p:spPr>
            <a:xfrm>
              <a:off x="8932333" y="3048000"/>
              <a:ext cx="3259667" cy="3810000"/>
            </a:xfrm>
            <a:prstGeom prst="triangle">
              <a:avLst>
                <a:gd fmla="val 100000" name="adj"/>
              </a:avLst>
            </a:prstGeom>
            <a:solidFill>
              <a:schemeClr val="accent2">
                <a:alpha val="7098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30" name="Google Shape;30;p1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31" name="Google Shape;31;p1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32" name="Google Shape;32;p1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9"/>
            <p:cNvSpPr/>
            <p:nvPr/>
          </p:nvSpPr>
          <p:spPr>
            <a:xfrm rot="10800000">
              <a:off x="0" y="0"/>
              <a:ext cx="842596" cy="5666154"/>
            </a:xfrm>
            <a:prstGeom prst="triangle">
              <a:avLst>
                <a:gd fmla="val 100000" name="adj"/>
              </a:avLst>
            </a:prstGeom>
            <a:solidFill>
              <a:schemeClr val="accent1">
                <a:alpha val="8392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9"/>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6" name="Google Shape;36;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billedtekst">
  <p:cSld name="Titel og billedtekst">
    <p:spTree>
      <p:nvGrpSpPr>
        <p:cNvPr id="90" name="Shape 90"/>
        <p:cNvGrpSpPr/>
        <p:nvPr/>
      </p:nvGrpSpPr>
      <p:grpSpPr>
        <a:xfrm>
          <a:off x="0" y="0"/>
          <a:ext cx="0" cy="0"/>
          <a:chOff x="0" y="0"/>
          <a:chExt cx="0" cy="0"/>
        </a:xfrm>
      </p:grpSpPr>
      <p:sp>
        <p:nvSpPr>
          <p:cNvPr id="91" name="Google Shape;91;p28"/>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8"/>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 med billedtekst">
  <p:cSld name="Citat med billedtekst">
    <p:spTree>
      <p:nvGrpSpPr>
        <p:cNvPr id="96" name="Shape 96"/>
        <p:cNvGrpSpPr/>
        <p:nvPr/>
      </p:nvGrpSpPr>
      <p:grpSpPr>
        <a:xfrm>
          <a:off x="0" y="0"/>
          <a:ext cx="0" cy="0"/>
          <a:chOff x="0" y="0"/>
          <a:chExt cx="0" cy="0"/>
        </a:xfrm>
      </p:grpSpPr>
      <p:sp>
        <p:nvSpPr>
          <p:cNvPr id="97" name="Google Shape;97;p2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9"/>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29"/>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
        <p:nvSpPr>
          <p:cNvPr id="103" name="Google Shape;103;p2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da-DK"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2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da-DK"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nekort">
  <p:cSld name="Navnekort">
    <p:spTree>
      <p:nvGrpSpPr>
        <p:cNvPr id="105" name="Shape 105"/>
        <p:cNvGrpSpPr/>
        <p:nvPr/>
      </p:nvGrpSpPr>
      <p:grpSpPr>
        <a:xfrm>
          <a:off x="0" y="0"/>
          <a:ext cx="0" cy="0"/>
          <a:chOff x="0" y="0"/>
          <a:chExt cx="0" cy="0"/>
        </a:xfrm>
      </p:grpSpPr>
      <p:sp>
        <p:nvSpPr>
          <p:cNvPr id="106" name="Google Shape;106;p30"/>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0"/>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rt med citat og navn">
  <p:cSld name="Kort med citat og navn">
    <p:spTree>
      <p:nvGrpSpPr>
        <p:cNvPr id="111" name="Shape 111"/>
        <p:cNvGrpSpPr/>
        <p:nvPr/>
      </p:nvGrpSpPr>
      <p:grpSpPr>
        <a:xfrm>
          <a:off x="0" y="0"/>
          <a:ext cx="0" cy="0"/>
          <a:chOff x="0" y="0"/>
          <a:chExt cx="0" cy="0"/>
        </a:xfrm>
      </p:grpSpPr>
      <p:sp>
        <p:nvSpPr>
          <p:cNvPr id="112" name="Google Shape;112;p3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3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
        <p:nvSpPr>
          <p:cNvPr id="118" name="Google Shape;118;p3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da-DK"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3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da-DK"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ndt eller falsk">
  <p:cSld name="Sandt eller falsk">
    <p:spTree>
      <p:nvGrpSpPr>
        <p:cNvPr id="120" name="Shape 120"/>
        <p:cNvGrpSpPr/>
        <p:nvPr/>
      </p:nvGrpSpPr>
      <p:grpSpPr>
        <a:xfrm>
          <a:off x="0" y="0"/>
          <a:ext cx="0" cy="0"/>
          <a:chOff x="0" y="0"/>
          <a:chExt cx="0" cy="0"/>
        </a:xfrm>
      </p:grpSpPr>
      <p:sp>
        <p:nvSpPr>
          <p:cNvPr id="121" name="Google Shape;121;p32"/>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3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lodret tekst" type="vertTx">
  <p:cSld name="VERTICAL_TEXT">
    <p:spTree>
      <p:nvGrpSpPr>
        <p:cNvPr id="127" name="Shape 127"/>
        <p:cNvGrpSpPr/>
        <p:nvPr/>
      </p:nvGrpSpPr>
      <p:grpSpPr>
        <a:xfrm>
          <a:off x="0" y="0"/>
          <a:ext cx="0" cy="0"/>
          <a:chOff x="0" y="0"/>
          <a:chExt cx="0" cy="0"/>
        </a:xfrm>
      </p:grpSpPr>
      <p:sp>
        <p:nvSpPr>
          <p:cNvPr id="128" name="Google Shape;128;p3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3"/>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et titel og tekst" type="vertTitleAndTx">
  <p:cSld name="VERTICAL_TITLE_AND_VERTICAL_TEXT">
    <p:spTree>
      <p:nvGrpSpPr>
        <p:cNvPr id="133" name="Shape 133"/>
        <p:cNvGrpSpPr/>
        <p:nvPr/>
      </p:nvGrpSpPr>
      <p:grpSpPr>
        <a:xfrm>
          <a:off x="0" y="0"/>
          <a:ext cx="0" cy="0"/>
          <a:chOff x="0" y="0"/>
          <a:chExt cx="0" cy="0"/>
        </a:xfrm>
      </p:grpSpPr>
      <p:sp>
        <p:nvSpPr>
          <p:cNvPr id="134" name="Google Shape;134;p34"/>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4"/>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39" name="Shape 39"/>
        <p:cNvGrpSpPr/>
        <p:nvPr/>
      </p:nvGrpSpPr>
      <p:grpSpPr>
        <a:xfrm>
          <a:off x="0" y="0"/>
          <a:ext cx="0" cy="0"/>
          <a:chOff x="0" y="0"/>
          <a:chExt cx="0" cy="0"/>
        </a:xfrm>
      </p:grpSpPr>
      <p:sp>
        <p:nvSpPr>
          <p:cNvPr id="40" name="Google Shape;40;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2" name="Google Shape;42;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overskrift" type="secHead">
  <p:cSld name="SECTION_HEADER">
    <p:spTree>
      <p:nvGrpSpPr>
        <p:cNvPr id="45" name="Shape 45"/>
        <p:cNvGrpSpPr/>
        <p:nvPr/>
      </p:nvGrpSpPr>
      <p:grpSpPr>
        <a:xfrm>
          <a:off x="0" y="0"/>
          <a:ext cx="0" cy="0"/>
          <a:chOff x="0" y="0"/>
          <a:chExt cx="0" cy="0"/>
        </a:xfrm>
      </p:grpSpPr>
      <p:sp>
        <p:nvSpPr>
          <p:cNvPr id="46" name="Google Shape;46;p21"/>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48" name="Google Shape;48;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type="twoObj">
  <p:cSld name="TWO_OBJECTS">
    <p:spTree>
      <p:nvGrpSpPr>
        <p:cNvPr id="51" name="Shape 51"/>
        <p:cNvGrpSpPr/>
        <p:nvPr/>
      </p:nvGrpSpPr>
      <p:grpSpPr>
        <a:xfrm>
          <a:off x="0" y="0"/>
          <a:ext cx="0" cy="0"/>
          <a:chOff x="0" y="0"/>
          <a:chExt cx="0" cy="0"/>
        </a:xfrm>
      </p:grpSpPr>
      <p:sp>
        <p:nvSpPr>
          <p:cNvPr id="52" name="Google Shape;52;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4" name="Google Shape;54;p22"/>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5" name="Google Shape;55;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58" name="Shape 58"/>
        <p:cNvGrpSpPr/>
        <p:nvPr/>
      </p:nvGrpSpPr>
      <p:grpSpPr>
        <a:xfrm>
          <a:off x="0" y="0"/>
          <a:ext cx="0" cy="0"/>
          <a:chOff x="0" y="0"/>
          <a:chExt cx="0" cy="0"/>
        </a:xfrm>
      </p:grpSpPr>
      <p:sp>
        <p:nvSpPr>
          <p:cNvPr id="59" name="Google Shape;59;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1" name="Google Shape;61;p23"/>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2" name="Google Shape;62;p23"/>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3" name="Google Shape;63;p23"/>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4" name="Google Shape;64;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titel" type="titleOnly">
  <p:cSld name="TITLE_ONLY">
    <p:spTree>
      <p:nvGrpSpPr>
        <p:cNvPr id="67" name="Shape 67"/>
        <p:cNvGrpSpPr/>
        <p:nvPr/>
      </p:nvGrpSpPr>
      <p:grpSpPr>
        <a:xfrm>
          <a:off x="0" y="0"/>
          <a:ext cx="0" cy="0"/>
          <a:chOff x="0" y="0"/>
          <a:chExt cx="0" cy="0"/>
        </a:xfrm>
      </p:grpSpPr>
      <p:sp>
        <p:nvSpPr>
          <p:cNvPr id="68" name="Google Shape;68;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72" name="Shape 72"/>
        <p:cNvGrpSpPr/>
        <p:nvPr/>
      </p:nvGrpSpPr>
      <p:grpSpPr>
        <a:xfrm>
          <a:off x="0" y="0"/>
          <a:ext cx="0" cy="0"/>
          <a:chOff x="0" y="0"/>
          <a:chExt cx="0" cy="0"/>
        </a:xfrm>
      </p:grpSpPr>
      <p:sp>
        <p:nvSpPr>
          <p:cNvPr id="73" name="Google Shape;73;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hold med billedtekst" type="objTx">
  <p:cSld name="OBJECT_WITH_CAPTION_TEXT">
    <p:spTree>
      <p:nvGrpSpPr>
        <p:cNvPr id="76" name="Shape 76"/>
        <p:cNvGrpSpPr/>
        <p:nvPr/>
      </p:nvGrpSpPr>
      <p:grpSpPr>
        <a:xfrm>
          <a:off x="0" y="0"/>
          <a:ext cx="0" cy="0"/>
          <a:chOff x="0" y="0"/>
          <a:chExt cx="0" cy="0"/>
        </a:xfrm>
      </p:grpSpPr>
      <p:sp>
        <p:nvSpPr>
          <p:cNvPr id="77" name="Google Shape;77;p26"/>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6"/>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26"/>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lede med billedtekst" type="picTx">
  <p:cSld name="PICTURE_WITH_CAPTION_TEXT">
    <p:spTree>
      <p:nvGrpSpPr>
        <p:cNvPr id="83" name="Shape 83"/>
        <p:cNvGrpSpPr/>
        <p:nvPr/>
      </p:nvGrpSpPr>
      <p:grpSpPr>
        <a:xfrm>
          <a:off x="0" y="0"/>
          <a:ext cx="0" cy="0"/>
          <a:chOff x="0" y="0"/>
          <a:chExt cx="0" cy="0"/>
        </a:xfrm>
      </p:grpSpPr>
      <p:sp>
        <p:nvSpPr>
          <p:cNvPr id="84" name="Google Shape;84;p27"/>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7"/>
          <p:cNvSpPr/>
          <p:nvPr>
            <p:ph idx="2" type="pic"/>
          </p:nvPr>
        </p:nvSpPr>
        <p:spPr>
          <a:xfrm>
            <a:off x="677334" y="609600"/>
            <a:ext cx="8596668" cy="3845718"/>
          </a:xfrm>
          <a:prstGeom prst="rect">
            <a:avLst/>
          </a:prstGeom>
          <a:noFill/>
          <a:ln>
            <a:noFill/>
          </a:ln>
        </p:spPr>
      </p:sp>
      <p:sp>
        <p:nvSpPr>
          <p:cNvPr id="86" name="Google Shape;86;p27"/>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8"/>
          <p:cNvGrpSpPr/>
          <p:nvPr/>
        </p:nvGrpSpPr>
        <p:grpSpPr>
          <a:xfrm>
            <a:off x="0" y="-8467"/>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0" name="Google Shape;10;p1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fmla="val 100000" name="adj"/>
              </a:avLst>
            </a:prstGeom>
            <a:solidFill>
              <a:schemeClr val="accent2">
                <a:alpha val="7098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13" name="Google Shape;13;p1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14" name="Google Shape;14;p1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15" name="Google Shape;15;p1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8"/>
            <p:cNvSpPr/>
            <p:nvPr/>
          </p:nvSpPr>
          <p:spPr>
            <a:xfrm>
              <a:off x="0" y="4013200"/>
              <a:ext cx="448733" cy="2844800"/>
            </a:xfrm>
            <a:prstGeom prst="triangle">
              <a:avLst>
                <a:gd fmla="val 0" name="adj"/>
              </a:avLst>
            </a:prstGeom>
            <a:solidFill>
              <a:schemeClr val="accent1">
                <a:alpha val="8392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da-D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9.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1507067" y="2404534"/>
            <a:ext cx="8646224" cy="1646302"/>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accent1"/>
              </a:buClr>
              <a:buSzPts val="5400"/>
              <a:buFont typeface="Trebuchet MS"/>
              <a:buNone/>
            </a:pPr>
            <a:r>
              <a:rPr lang="da-DK"/>
              <a:t>Generalforsamling 2023</a:t>
            </a:r>
            <a:endParaRPr/>
          </a:p>
          <a:p>
            <a:pPr indent="0" lvl="0" marL="0" rtl="0" algn="r">
              <a:lnSpc>
                <a:spcPct val="100000"/>
              </a:lnSpc>
              <a:spcBef>
                <a:spcPts val="0"/>
              </a:spcBef>
              <a:spcAft>
                <a:spcPts val="0"/>
              </a:spcAft>
              <a:buClr>
                <a:schemeClr val="accent1"/>
              </a:buClr>
              <a:buSzPts val="5400"/>
              <a:buFont typeface="Trebuchet MS"/>
              <a:buNone/>
            </a:pPr>
            <a:r>
              <a:rPr lang="da-DK"/>
              <a:t>Biogruppen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6"/>
          <p:cNvSpPr txBox="1"/>
          <p:nvPr>
            <p:ph idx="1" type="body"/>
          </p:nvPr>
        </p:nvSpPr>
        <p:spPr>
          <a:xfrm>
            <a:off x="677334" y="1388853"/>
            <a:ext cx="6170938" cy="51189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40"/>
              <a:buNone/>
            </a:pPr>
            <a:r>
              <a:rPr lang="da-DK"/>
              <a:t>”Kildebyskoven” (område 7) omdannes til ”Naturskoven”</a:t>
            </a:r>
            <a:endParaRPr/>
          </a:p>
          <a:p>
            <a:pPr indent="-349757" lvl="0" marL="342900" rtl="0" algn="l">
              <a:lnSpc>
                <a:spcPct val="100000"/>
              </a:lnSpc>
              <a:spcBef>
                <a:spcPts val="1000"/>
              </a:spcBef>
              <a:spcAft>
                <a:spcPts val="0"/>
              </a:spcAft>
              <a:buSzPts val="1440"/>
              <a:buChar char="►"/>
            </a:pPr>
            <a:r>
              <a:rPr lang="da-DK"/>
              <a:t>Omdan den opdelte skov til en mere sammenhængende skov med naturnær drift.Udvid skovarealet ved at inddrage “den nedlagte fodboldbane”.</a:t>
            </a:r>
            <a:endParaRPr/>
          </a:p>
          <a:p>
            <a:pPr indent="-349757" lvl="0" marL="342900" rtl="0" algn="l">
              <a:lnSpc>
                <a:spcPct val="100000"/>
              </a:lnSpc>
              <a:spcBef>
                <a:spcPts val="1000"/>
              </a:spcBef>
              <a:spcAft>
                <a:spcPts val="0"/>
              </a:spcAft>
              <a:buSzPts val="1440"/>
              <a:buChar char="►"/>
            </a:pPr>
            <a:r>
              <a:rPr lang="da-DK"/>
              <a:t>Gennem udtynding af skoven og med introduktion af nye arter sigtes der efter at opnå en ny skovsammensætning, som vil bestå af:</a:t>
            </a:r>
            <a:endParaRPr/>
          </a:p>
          <a:p>
            <a:pPr indent="-291846" lvl="1" marL="742950" rtl="0" algn="l">
              <a:lnSpc>
                <a:spcPct val="100000"/>
              </a:lnSpc>
              <a:spcBef>
                <a:spcPts val="1000"/>
              </a:spcBef>
              <a:spcAft>
                <a:spcPts val="0"/>
              </a:spcAft>
              <a:buSzPts val="1280"/>
              <a:buChar char="►"/>
            </a:pPr>
            <a:r>
              <a:rPr lang="da-DK"/>
              <a:t>rødgran, nordmannsgran, lærk - 30 %; kirsebær- 20%; vintereg (introduceret art), skovfyr (introduceret art), østrigsk fyr, rødel (introduceret art)- 30 %; birk - 10 %; andet: røn, hæg, hassel, mirabel - 10 %.</a:t>
            </a:r>
            <a:endParaRPr/>
          </a:p>
          <a:p>
            <a:pPr indent="-349757" lvl="0" marL="342900" rtl="0" algn="l">
              <a:lnSpc>
                <a:spcPct val="100000"/>
              </a:lnSpc>
              <a:spcBef>
                <a:spcPts val="1000"/>
              </a:spcBef>
              <a:spcAft>
                <a:spcPts val="0"/>
              </a:spcAft>
              <a:buSzPts val="1440"/>
              <a:buChar char="►"/>
            </a:pPr>
            <a:r>
              <a:rPr lang="da-DK"/>
              <a:t>Ved opholdspladser vil det være en god idé at etablere nogle striber med blomsterengsvegetation, dette vil give stedet højere pryd- og biodiversitetsværdi.</a:t>
            </a:r>
            <a:endParaRPr/>
          </a:p>
        </p:txBody>
      </p:sp>
      <p:pic>
        <p:nvPicPr>
          <p:cNvPr id="210" name="Google Shape;210;p16"/>
          <p:cNvPicPr preferRelativeResize="0"/>
          <p:nvPr/>
        </p:nvPicPr>
        <p:blipFill rotWithShape="1">
          <a:blip r:embed="rId3">
            <a:alphaModFix/>
          </a:blip>
          <a:srcRect b="0" l="0" r="0" t="0"/>
          <a:stretch/>
        </p:blipFill>
        <p:spPr>
          <a:xfrm>
            <a:off x="7276828" y="86264"/>
            <a:ext cx="4575922" cy="4584196"/>
          </a:xfrm>
          <a:prstGeom prst="rect">
            <a:avLst/>
          </a:prstGeom>
          <a:noFill/>
          <a:ln>
            <a:noFill/>
          </a:ln>
        </p:spPr>
      </p:pic>
      <p:pic>
        <p:nvPicPr>
          <p:cNvPr id="211" name="Google Shape;211;p16"/>
          <p:cNvPicPr preferRelativeResize="0"/>
          <p:nvPr/>
        </p:nvPicPr>
        <p:blipFill rotWithShape="1">
          <a:blip r:embed="rId4">
            <a:alphaModFix/>
          </a:blip>
          <a:srcRect b="0" l="0" r="0" t="0"/>
          <a:stretch/>
        </p:blipFill>
        <p:spPr>
          <a:xfrm>
            <a:off x="7276827" y="4849048"/>
            <a:ext cx="4575923" cy="1779526"/>
          </a:xfrm>
          <a:prstGeom prst="rect">
            <a:avLst/>
          </a:prstGeom>
          <a:noFill/>
          <a:ln>
            <a:noFill/>
          </a:ln>
        </p:spPr>
      </p:pic>
      <p:sp>
        <p:nvSpPr>
          <p:cNvPr id="212" name="Google Shape;212;p16"/>
          <p:cNvSpPr txBox="1"/>
          <p:nvPr/>
        </p:nvSpPr>
        <p:spPr>
          <a:xfrm>
            <a:off x="677334" y="609600"/>
            <a:ext cx="6564175" cy="4286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3600"/>
              <a:buFont typeface="Trebuchet MS"/>
              <a:buNone/>
            </a:pPr>
            <a:r>
              <a:rPr b="0" i="0" lang="da-DK" sz="2800" u="none" cap="none" strike="noStrike">
                <a:solidFill>
                  <a:schemeClr val="accent1"/>
                </a:solidFill>
                <a:latin typeface="Trebuchet MS"/>
                <a:ea typeface="Trebuchet MS"/>
                <a:cs typeface="Trebuchet MS"/>
                <a:sym typeface="Trebuchet MS"/>
              </a:rPr>
              <a:t>BIOGRUPPENS UDVALGTE DELOMRÅDER</a:t>
            </a:r>
            <a:endParaRPr b="0" i="0" sz="2800" u="none" cap="none" strike="noStrike">
              <a:solidFill>
                <a:schemeClr val="accen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Næste skridt</a:t>
            </a:r>
            <a:endParaRPr/>
          </a:p>
        </p:txBody>
      </p:sp>
      <p:sp>
        <p:nvSpPr>
          <p:cNvPr id="218" name="Google Shape;218;p17"/>
          <p:cNvSpPr txBox="1"/>
          <p:nvPr>
            <p:ph idx="1" type="body"/>
          </p:nvPr>
        </p:nvSpPr>
        <p:spPr>
          <a:xfrm>
            <a:off x="677275" y="1325200"/>
            <a:ext cx="8596800" cy="5406300"/>
          </a:xfrm>
          <a:prstGeom prst="rect">
            <a:avLst/>
          </a:prstGeom>
          <a:noFill/>
          <a:ln>
            <a:noFill/>
          </a:ln>
        </p:spPr>
        <p:txBody>
          <a:bodyPr anchorCtr="0" anchor="t" bIns="45700" lIns="91425" spcFirstLastPara="1" rIns="91425" wrap="square" tIns="45700">
            <a:normAutofit fontScale="85000" lnSpcReduction="20000"/>
          </a:bodyPr>
          <a:lstStyle/>
          <a:p>
            <a:pPr indent="-335485" lvl="0" marL="342900" rtl="0" algn="l">
              <a:lnSpc>
                <a:spcPct val="100000"/>
              </a:lnSpc>
              <a:spcBef>
                <a:spcPts val="0"/>
              </a:spcBef>
              <a:spcAft>
                <a:spcPts val="0"/>
              </a:spcAft>
              <a:buSzPct val="86486"/>
              <a:buChar char="►"/>
            </a:pPr>
            <a:r>
              <a:rPr lang="da-DK"/>
              <a:t>Biogruppen har påtaget sig at være projektstyrende i området.</a:t>
            </a:r>
            <a:endParaRPr/>
          </a:p>
          <a:p>
            <a:pPr indent="-335485" lvl="0" marL="342900" rtl="0" algn="l">
              <a:lnSpc>
                <a:spcPct val="100000"/>
              </a:lnSpc>
              <a:spcBef>
                <a:spcPts val="1000"/>
              </a:spcBef>
              <a:spcAft>
                <a:spcPts val="0"/>
              </a:spcAft>
              <a:buSzPct val="86486"/>
              <a:buChar char="►"/>
            </a:pPr>
            <a:r>
              <a:rPr lang="da-DK"/>
              <a:t>Biogruppens møder og aktiviteter vil fremover være åbent for alle at kunne deltage i efter egen interesse og fra gang til gang. Der vil fortsat være blivende medlemmer, som vil være den bærende drivkraft.</a:t>
            </a:r>
            <a:endParaRPr/>
          </a:p>
          <a:p>
            <a:pPr indent="-335485" lvl="0" marL="342900" rtl="0" algn="l">
              <a:lnSpc>
                <a:spcPct val="100000"/>
              </a:lnSpc>
              <a:spcBef>
                <a:spcPts val="1000"/>
              </a:spcBef>
              <a:spcAft>
                <a:spcPts val="0"/>
              </a:spcAft>
              <a:buSzPct val="86486"/>
              <a:buChar char="►"/>
            </a:pPr>
            <a:r>
              <a:rPr lang="da-DK"/>
              <a:t>Et af de principper Biogruppen allerede har vedtaget, er, at vi skal udnytte den jord, vi allerede har, og det betyder at urter, planter mv. skal kunne vokse i den eksisterende jord. Vi skal ikke arbejde imod naturen, men med den.</a:t>
            </a:r>
            <a:endParaRPr/>
          </a:p>
          <a:p>
            <a:pPr indent="-335485" lvl="0" marL="342900" rtl="0" algn="l">
              <a:lnSpc>
                <a:spcPct val="100000"/>
              </a:lnSpc>
              <a:spcBef>
                <a:spcPts val="1000"/>
              </a:spcBef>
              <a:spcAft>
                <a:spcPts val="0"/>
              </a:spcAft>
              <a:buSzPct val="86486"/>
              <a:buChar char="►"/>
            </a:pPr>
            <a:r>
              <a:rPr lang="da-DK"/>
              <a:t>Biogruppen vil fortsat bruge inddragelse af eksperter til rådgivning og vejledning.</a:t>
            </a:r>
            <a:endParaRPr/>
          </a:p>
          <a:p>
            <a:pPr indent="-335485" lvl="0" marL="342900" rtl="0" algn="l">
              <a:lnSpc>
                <a:spcPct val="100000"/>
              </a:lnSpc>
              <a:spcBef>
                <a:spcPts val="1000"/>
              </a:spcBef>
              <a:spcAft>
                <a:spcPts val="0"/>
              </a:spcAft>
              <a:buSzPct val="86486"/>
              <a:buChar char="►"/>
            </a:pPr>
            <a:r>
              <a:rPr lang="da-DK"/>
              <a:t>Der er et stort potentiale i at arbejde med fællesskaber i Grundejerforening Kildemarkens område. Det er ikke en del af Biogruppens fokus, men det vil blive diskuteret i Grundejerforeningens </a:t>
            </a:r>
            <a:r>
              <a:rPr lang="da-DK">
                <a:extLst>
                  <a:ext uri="http://customooxmlschemas.google.com/">
                    <go:slidesCustomData xmlns:go="http://customooxmlschemas.google.com/" textRoundtripDataId="3"/>
                  </a:ext>
                </a:extLst>
              </a:rPr>
              <a:t>bestyrelse</a:t>
            </a:r>
            <a:r>
              <a:rPr lang="da-DK"/>
              <a:t>. Det anses dog som en kærkommen sidegevinst, hvis noget af Biogruppens arbejde og små workshops kan føre til en større fællesskabsfølelse blandt beboerne.</a:t>
            </a:r>
            <a:endParaRPr/>
          </a:p>
          <a:p>
            <a:pPr indent="-335486" lvl="0" marL="342900" rtl="0" algn="l">
              <a:lnSpc>
                <a:spcPct val="100000"/>
              </a:lnSpc>
              <a:spcBef>
                <a:spcPts val="1000"/>
              </a:spcBef>
              <a:spcAft>
                <a:spcPts val="0"/>
              </a:spcAft>
              <a:buSzPct val="86486"/>
              <a:buChar char="►"/>
            </a:pPr>
            <a:r>
              <a:rPr lang="da-DK"/>
              <a:t>Biogruppens fokus er på alle delområder 1-9 + 13 (billede side 5). Biogruppen vil sammen med Grundejerforeningens bestyrelse prioritere områderne og hvilket område(r) der skal startes med.</a:t>
            </a:r>
            <a:endParaRPr/>
          </a:p>
          <a:p>
            <a:pPr indent="-329183" lvl="0" marL="342900" rtl="0" algn="l">
              <a:lnSpc>
                <a:spcPct val="100000"/>
              </a:lnSpc>
              <a:spcBef>
                <a:spcPts val="1000"/>
              </a:spcBef>
              <a:spcAft>
                <a:spcPts val="0"/>
              </a:spcAft>
              <a:buSzPct val="79999"/>
              <a:buChar char="►"/>
            </a:pPr>
            <a:r>
              <a:rPr lang="da-DK"/>
              <a:t>Prioritering skal ske med afsæt i en realistisk tidsplan under hensyntagen til det økonomiske råderum.</a:t>
            </a:r>
            <a:endParaRPr/>
          </a:p>
          <a:p>
            <a:pPr indent="-329183" lvl="0" marL="342900" rtl="0" algn="l">
              <a:lnSpc>
                <a:spcPct val="100000"/>
              </a:lnSpc>
              <a:spcBef>
                <a:spcPts val="1000"/>
              </a:spcBef>
              <a:spcAft>
                <a:spcPts val="0"/>
              </a:spcAft>
              <a:buSzPct val="79999"/>
              <a:buChar char="►"/>
            </a:pPr>
            <a:r>
              <a:rPr lang="da-DK"/>
              <a:t>At få operationaliseret strategien vil tage lang tid. Tiltagene vil variere fra kortsigtede, økonomisk lette tiltag (her og nu værdi) og til økonomisk tunge og langsigtede bæredygtige løsninger (+20 år).</a:t>
            </a:r>
            <a:endParaRPr/>
          </a:p>
          <a:p>
            <a:pPr indent="-329183" lvl="0" marL="342900" rtl="0" algn="l">
              <a:lnSpc>
                <a:spcPct val="100000"/>
              </a:lnSpc>
              <a:spcBef>
                <a:spcPts val="1000"/>
              </a:spcBef>
              <a:spcAft>
                <a:spcPts val="0"/>
              </a:spcAft>
              <a:buSzPct val="79999"/>
              <a:buChar char="►"/>
            </a:pPr>
            <a:r>
              <a:rPr lang="da-DK"/>
              <a:t>Da Biogruppen ikke selv har et budget vil gruppen være afhængig af støtte fra Grundejerforening Kildemarken samt at søge finansiering gennem mulige fonde mv.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
          <p:cNvSpPr txBox="1"/>
          <p:nvPr>
            <p:ph type="title"/>
          </p:nvPr>
        </p:nvSpPr>
        <p:spPr>
          <a:xfrm>
            <a:off x="677325" y="609600"/>
            <a:ext cx="8596800" cy="5997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00000"/>
              <a:buFont typeface="Trebuchet MS"/>
              <a:buNone/>
            </a:pPr>
            <a:r>
              <a:rPr lang="da-DK"/>
              <a:t>Biogruppens udvikling seneste år</a:t>
            </a:r>
            <a:endParaRPr/>
          </a:p>
        </p:txBody>
      </p:sp>
      <p:sp>
        <p:nvSpPr>
          <p:cNvPr id="149" name="Google Shape;149;p4"/>
          <p:cNvSpPr txBox="1"/>
          <p:nvPr>
            <p:ph idx="1" type="body"/>
          </p:nvPr>
        </p:nvSpPr>
        <p:spPr>
          <a:xfrm>
            <a:off x="677325" y="1319851"/>
            <a:ext cx="8596800" cy="5340900"/>
          </a:xfrm>
          <a:prstGeom prst="rect">
            <a:avLst/>
          </a:prstGeom>
          <a:noFill/>
          <a:ln>
            <a:noFill/>
          </a:ln>
        </p:spPr>
        <p:txBody>
          <a:bodyPr anchorCtr="0" anchor="t" bIns="45700" lIns="91425" spcFirstLastPara="1" rIns="91425" wrap="square" tIns="45700">
            <a:normAutofit/>
          </a:bodyPr>
          <a:lstStyle/>
          <a:p>
            <a:pPr indent="-350313" lvl="0" marL="342900" rtl="0" algn="l">
              <a:lnSpc>
                <a:spcPct val="100000"/>
              </a:lnSpc>
              <a:spcBef>
                <a:spcPts val="1000"/>
              </a:spcBef>
              <a:spcAft>
                <a:spcPts val="0"/>
              </a:spcAft>
              <a:buSzPts val="1557"/>
              <a:buChar char="►"/>
            </a:pPr>
            <a:r>
              <a:rPr lang="da-DK"/>
              <a:t>Landskabsarkitektstuderende Olga og Biogruppen fortsatte samarbejdet, som blev til et omfattende speciale ”At bo med natur”, hvor casen er Kildemarken og Skovgårdens område.</a:t>
            </a:r>
            <a:endParaRPr/>
          </a:p>
          <a:p>
            <a:pPr indent="-342900" lvl="0" marL="342900" rtl="0" algn="l">
              <a:lnSpc>
                <a:spcPct val="100000"/>
              </a:lnSpc>
              <a:spcBef>
                <a:spcPts val="1000"/>
              </a:spcBef>
              <a:spcAft>
                <a:spcPts val="0"/>
              </a:spcAft>
              <a:buSzPts val="1440"/>
              <a:buChar char="►"/>
            </a:pPr>
            <a:r>
              <a:rPr lang="da-DK"/>
              <a:t>Det var et intenst forløb for Biogruppens daværende medlemmer og der har været en større udskiftning så nye kræfter er kommet til</a:t>
            </a:r>
            <a:endParaRPr/>
          </a:p>
          <a:p>
            <a:pPr indent="-342900" lvl="0" marL="342900" rtl="0" algn="l">
              <a:lnSpc>
                <a:spcPct val="100000"/>
              </a:lnSpc>
              <a:spcBef>
                <a:spcPts val="1000"/>
              </a:spcBef>
              <a:spcAft>
                <a:spcPts val="0"/>
              </a:spcAft>
              <a:buSzPts val="1440"/>
              <a:buChar char="►"/>
            </a:pPr>
            <a:r>
              <a:rPr lang="da-DK"/>
              <a:t>Biogruppen har brugt Olgas speciale til at formulere en strategi for området.</a:t>
            </a:r>
            <a:endParaRPr/>
          </a:p>
          <a:p>
            <a:pPr indent="-342900" lvl="0" marL="342900" rtl="0" algn="l">
              <a:lnSpc>
                <a:spcPct val="100000"/>
              </a:lnSpc>
              <a:spcBef>
                <a:spcPts val="1000"/>
              </a:spcBef>
              <a:spcAft>
                <a:spcPts val="0"/>
              </a:spcAft>
              <a:buSzPts val="1440"/>
              <a:buChar char="►"/>
            </a:pPr>
            <a:r>
              <a:rPr lang="da-DK"/>
              <a:t>Strategien er fremlagt for Ringsted Kommune, som har tilkendegivet at vi kan fortsætte med strategien og at den er et godt basisfundament til fremtidig godkendelse af ændringer i området.</a:t>
            </a:r>
            <a:endParaRPr/>
          </a:p>
          <a:p>
            <a:pPr indent="-342900" lvl="0" marL="342900" rtl="0" algn="l">
              <a:lnSpc>
                <a:spcPct val="100000"/>
              </a:lnSpc>
              <a:spcBef>
                <a:spcPts val="1000"/>
              </a:spcBef>
              <a:spcAft>
                <a:spcPts val="0"/>
              </a:spcAft>
              <a:buSzPts val="1440"/>
              <a:buChar char="►"/>
            </a:pPr>
            <a:r>
              <a:rPr lang="da-DK"/>
              <a:t>Strategien er godkendt af bestyrelsen i Grundejerforening Kildemarken november 2022.</a:t>
            </a:r>
            <a:endParaRPr/>
          </a:p>
          <a:p>
            <a:pPr indent="-342900" lvl="0" marL="342900" rtl="0" algn="l">
              <a:lnSpc>
                <a:spcPct val="100000"/>
              </a:lnSpc>
              <a:spcBef>
                <a:spcPts val="1000"/>
              </a:spcBef>
              <a:spcAft>
                <a:spcPts val="0"/>
              </a:spcAft>
              <a:buSzPts val="1440"/>
              <a:buChar char="►"/>
            </a:pPr>
            <a:r>
              <a:rPr lang="da-DK"/>
              <a:t>Da strategien inkluderer områder udenfor Grundejerforening Kildemarkens område er der indhentet særskilt godkendelse fra:</a:t>
            </a:r>
            <a:endParaRPr/>
          </a:p>
          <a:p>
            <a:pPr indent="-320040" lvl="1" marL="914400" rtl="0" algn="l">
              <a:spcBef>
                <a:spcPts val="1000"/>
              </a:spcBef>
              <a:spcAft>
                <a:spcPts val="0"/>
              </a:spcAft>
              <a:buSzPts val="1440"/>
              <a:buChar char="►"/>
            </a:pPr>
            <a:r>
              <a:rPr lang="da-DK"/>
              <a:t>Bestyrelsesformand for andelsforeningen AB Skovgården</a:t>
            </a:r>
            <a:endParaRPr/>
          </a:p>
          <a:p>
            <a:pPr indent="-320040" lvl="1" marL="914400" rtl="0" algn="l">
              <a:spcBef>
                <a:spcPts val="1000"/>
              </a:spcBef>
              <a:spcAft>
                <a:spcPts val="0"/>
              </a:spcAft>
              <a:buSzPts val="1440"/>
              <a:buChar char="►"/>
            </a:pPr>
            <a:r>
              <a:rPr lang="da-DK"/>
              <a:t>Bestyrelsesformand for RAB-afdelingen Skovgården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title"/>
          </p:nvPr>
        </p:nvSpPr>
        <p:spPr>
          <a:xfrm>
            <a:off x="677324" y="609600"/>
            <a:ext cx="916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EKSISTERENDE GRØN INFRASTRUKTUR (GI)</a:t>
            </a:r>
            <a:endParaRPr/>
          </a:p>
        </p:txBody>
      </p:sp>
      <p:sp>
        <p:nvSpPr>
          <p:cNvPr id="155" name="Google Shape;155;p7"/>
          <p:cNvSpPr txBox="1"/>
          <p:nvPr>
            <p:ph idx="1" type="body"/>
          </p:nvPr>
        </p:nvSpPr>
        <p:spPr>
          <a:xfrm>
            <a:off x="677334" y="1492371"/>
            <a:ext cx="8596668" cy="454899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40"/>
              <a:buNone/>
            </a:pPr>
            <a:r>
              <a:rPr lang="da-DK"/>
              <a:t>For området er det karakteristisk, at det meste af området bærer parkpræg og har få typologier, der bærer naturpræg. Den dominerende typologi er brugsplæne, som også medvirker til, at områdets biodiversitetsniveau er forholdsvis lavt, og at arealerne kræver intensiv pleje.</a:t>
            </a:r>
            <a:endParaRPr/>
          </a:p>
        </p:txBody>
      </p:sp>
      <p:pic>
        <p:nvPicPr>
          <p:cNvPr id="156" name="Google Shape;156;p7"/>
          <p:cNvPicPr preferRelativeResize="0"/>
          <p:nvPr/>
        </p:nvPicPr>
        <p:blipFill rotWithShape="1">
          <a:blip r:embed="rId3">
            <a:alphaModFix/>
          </a:blip>
          <a:srcRect b="19227" l="0" r="0" t="0"/>
          <a:stretch/>
        </p:blipFill>
        <p:spPr>
          <a:xfrm>
            <a:off x="763598" y="2693235"/>
            <a:ext cx="7513971" cy="40871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ph type="title"/>
          </p:nvPr>
        </p:nvSpPr>
        <p:spPr>
          <a:xfrm>
            <a:off x="677325" y="305125"/>
            <a:ext cx="8596800" cy="744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Interessenter og beboerinddragelse</a:t>
            </a:r>
            <a:endParaRPr/>
          </a:p>
        </p:txBody>
      </p:sp>
      <p:sp>
        <p:nvSpPr>
          <p:cNvPr id="162" name="Google Shape;162;p8"/>
          <p:cNvSpPr txBox="1"/>
          <p:nvPr>
            <p:ph idx="1" type="body"/>
          </p:nvPr>
        </p:nvSpPr>
        <p:spPr>
          <a:xfrm>
            <a:off x="677325" y="1268075"/>
            <a:ext cx="7445100" cy="5450700"/>
          </a:xfrm>
          <a:prstGeom prst="rect">
            <a:avLst/>
          </a:prstGeom>
          <a:noFill/>
          <a:ln>
            <a:noFill/>
          </a:ln>
        </p:spPr>
        <p:txBody>
          <a:bodyPr anchorCtr="0" anchor="t" bIns="45700" lIns="91425" spcFirstLastPara="1" rIns="91425" wrap="square" tIns="45700">
            <a:normAutofit lnSpcReduction="10000"/>
          </a:bodyPr>
          <a:lstStyle/>
          <a:p>
            <a:pPr indent="-363473" lvl="0" marL="342900" rtl="0" algn="l">
              <a:lnSpc>
                <a:spcPct val="100000"/>
              </a:lnSpc>
              <a:spcBef>
                <a:spcPts val="0"/>
              </a:spcBef>
              <a:spcAft>
                <a:spcPts val="0"/>
              </a:spcAft>
              <a:buSzPts val="1440"/>
              <a:buChar char="►"/>
            </a:pPr>
            <a:r>
              <a:rPr lang="da-DK"/>
              <a:t>GFK’s område indeholder mange forskellige boligtyper, og der er stor variation i beboersammensætning. </a:t>
            </a:r>
            <a:endParaRPr/>
          </a:p>
          <a:p>
            <a:pPr indent="-304038" lvl="1" marL="742950" rtl="0" algn="l">
              <a:lnSpc>
                <a:spcPct val="100000"/>
              </a:lnSpc>
              <a:spcBef>
                <a:spcPts val="1000"/>
              </a:spcBef>
              <a:spcAft>
                <a:spcPts val="0"/>
              </a:spcAft>
              <a:buSzPts val="1280"/>
              <a:buChar char="►"/>
            </a:pPr>
            <a:r>
              <a:rPr lang="da-DK"/>
              <a:t>Beboersammensætningen består af både familier med store og små børn, midaldrende og ældre par, enlige og familier med fraflyttede børn. </a:t>
            </a:r>
            <a:endParaRPr/>
          </a:p>
          <a:p>
            <a:pPr indent="-304038" lvl="1" marL="742950" rtl="0" algn="l">
              <a:lnSpc>
                <a:spcPct val="100000"/>
              </a:lnSpc>
              <a:spcBef>
                <a:spcPts val="1000"/>
              </a:spcBef>
              <a:spcAft>
                <a:spcPts val="0"/>
              </a:spcAft>
              <a:buSzPts val="1280"/>
              <a:buChar char="►"/>
            </a:pPr>
            <a:r>
              <a:rPr lang="da-DK"/>
              <a:t>Disse beboergrupper har forskellige interesser og behov, og deres brug af området er også forskelligt.</a:t>
            </a:r>
            <a:endParaRPr/>
          </a:p>
          <a:p>
            <a:pPr indent="-363473" lvl="0" marL="342900" rtl="0" algn="l">
              <a:lnSpc>
                <a:spcPct val="100000"/>
              </a:lnSpc>
              <a:spcBef>
                <a:spcPts val="1000"/>
              </a:spcBef>
              <a:spcAft>
                <a:spcPts val="0"/>
              </a:spcAft>
              <a:buSzPts val="1440"/>
              <a:buChar char="►"/>
            </a:pPr>
            <a:r>
              <a:rPr lang="da-DK"/>
              <a:t>Området karakteriseres af store fælles udearealer, hvoraf mange af dem dog ikke bliver benyttet </a:t>
            </a:r>
            <a:r>
              <a:rPr lang="da-DK">
                <a:extLst>
                  <a:ext uri="http://customooxmlschemas.google.com/">
                    <go:slidesCustomData xmlns:go="http://customooxmlschemas.google.com/" textRoundtripDataId="0"/>
                  </a:ext>
                </a:extLst>
              </a:rPr>
              <a:t>eller kun benyttet</a:t>
            </a:r>
            <a:r>
              <a:rPr lang="da-DK"/>
              <a:t> til gennemgang eller hundeluftning.</a:t>
            </a:r>
            <a:endParaRPr/>
          </a:p>
          <a:p>
            <a:pPr indent="-363473" lvl="0" marL="342900" rtl="0" algn="l">
              <a:lnSpc>
                <a:spcPct val="100000"/>
              </a:lnSpc>
              <a:spcBef>
                <a:spcPts val="1000"/>
              </a:spcBef>
              <a:spcAft>
                <a:spcPts val="0"/>
              </a:spcAft>
              <a:buSzPts val="1440"/>
              <a:buChar char="►"/>
            </a:pPr>
            <a:r>
              <a:rPr lang="da-DK"/>
              <a:t>Beboerinddragelse er vigtigt for Biogruppen. Dels for at sikre en stor tilslutning af aktiv deltagelse og dels for at sikre ejerskab, så områderne fremover bliver brugt mest </a:t>
            </a:r>
            <a:r>
              <a:rPr lang="da-DK">
                <a:extLst>
                  <a:ext uri="http://customooxmlschemas.google.com/">
                    <go:slidesCustomData xmlns:go="http://customooxmlschemas.google.com/" textRoundtripDataId="1"/>
                  </a:ext>
                </a:extLst>
              </a:rPr>
              <a:t>muligt</a:t>
            </a:r>
            <a:r>
              <a:rPr lang="da-DK"/>
              <a:t>.</a:t>
            </a:r>
            <a:endParaRPr/>
          </a:p>
          <a:p>
            <a:pPr indent="-363473" lvl="0" marL="342900" rtl="0" algn="l">
              <a:lnSpc>
                <a:spcPct val="100000"/>
              </a:lnSpc>
              <a:spcBef>
                <a:spcPts val="1000"/>
              </a:spcBef>
              <a:spcAft>
                <a:spcPts val="0"/>
              </a:spcAft>
              <a:buSzPts val="1440"/>
              <a:buChar char="►"/>
            </a:pPr>
            <a:r>
              <a:rPr lang="da-DK"/>
              <a:t>Tiltag for inddragelse:</a:t>
            </a:r>
            <a:endParaRPr/>
          </a:p>
          <a:p>
            <a:pPr indent="-304038" lvl="1" marL="742950" rtl="0" algn="l">
              <a:lnSpc>
                <a:spcPct val="100000"/>
              </a:lnSpc>
              <a:spcBef>
                <a:spcPts val="1000"/>
              </a:spcBef>
              <a:spcAft>
                <a:spcPts val="0"/>
              </a:spcAft>
              <a:buSzPts val="1280"/>
              <a:buChar char="►"/>
            </a:pPr>
            <a:r>
              <a:rPr lang="da-DK"/>
              <a:t>Fokusgruppeinterview afholdt april 2022.</a:t>
            </a:r>
            <a:endParaRPr/>
          </a:p>
          <a:p>
            <a:pPr indent="-304038" lvl="1" marL="742950" rtl="0" algn="l">
              <a:lnSpc>
                <a:spcPct val="100000"/>
              </a:lnSpc>
              <a:spcBef>
                <a:spcPts val="1000"/>
              </a:spcBef>
              <a:spcAft>
                <a:spcPts val="0"/>
              </a:spcAft>
              <a:buSzPts val="1280"/>
              <a:buChar char="►"/>
            </a:pPr>
            <a:r>
              <a:rPr lang="da-DK"/>
              <a:t>Spørgeskemaundersøgelse afholdt april/maj 2022.</a:t>
            </a:r>
            <a:endParaRPr/>
          </a:p>
          <a:p>
            <a:pPr indent="-304038" lvl="1" marL="742950" rtl="0" algn="l">
              <a:lnSpc>
                <a:spcPct val="100000"/>
              </a:lnSpc>
              <a:spcBef>
                <a:spcPts val="1000"/>
              </a:spcBef>
              <a:spcAft>
                <a:spcPts val="0"/>
              </a:spcAft>
              <a:buSzPts val="1280"/>
              <a:buChar char="►"/>
            </a:pPr>
            <a:r>
              <a:rPr lang="da-DK"/>
              <a:t>”Den grønne dag” i Kildemarken afholdt maj 2022.</a:t>
            </a:r>
            <a:endParaRPr/>
          </a:p>
          <a:p>
            <a:pPr indent="-314198" lvl="1" marL="742950" rtl="0" algn="l">
              <a:lnSpc>
                <a:spcPct val="100000"/>
              </a:lnSpc>
              <a:spcBef>
                <a:spcPts val="1000"/>
              </a:spcBef>
              <a:spcAft>
                <a:spcPts val="0"/>
              </a:spcAft>
              <a:buSzPts val="1440"/>
              <a:buChar char="►"/>
            </a:pPr>
            <a:r>
              <a:rPr lang="da-DK"/>
              <a:t>Efterspørgsel på hjælp til diverse småprojekter i løbet af 2022.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type="title"/>
          </p:nvPr>
        </p:nvSpPr>
        <p:spPr>
          <a:xfrm>
            <a:off x="677334" y="609600"/>
            <a:ext cx="2393670" cy="179717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00000"/>
              <a:buFont typeface="Trebuchet MS"/>
              <a:buNone/>
            </a:pPr>
            <a:r>
              <a:rPr lang="da-DK"/>
              <a:t>OVERBLIK</a:t>
            </a:r>
            <a:br>
              <a:rPr lang="da-DK"/>
            </a:br>
            <a:r>
              <a:rPr lang="da-DK"/>
              <a:t>OVER </a:t>
            </a:r>
            <a:br>
              <a:rPr lang="da-DK"/>
            </a:br>
            <a:r>
              <a:rPr lang="da-DK"/>
              <a:t>OMRÅDET</a:t>
            </a:r>
            <a:br>
              <a:rPr lang="da-DK"/>
            </a:br>
            <a:endParaRPr/>
          </a:p>
        </p:txBody>
      </p:sp>
      <p:pic>
        <p:nvPicPr>
          <p:cNvPr id="168" name="Google Shape;168;p10"/>
          <p:cNvPicPr preferRelativeResize="0"/>
          <p:nvPr>
            <p:ph idx="1" type="body"/>
          </p:nvPr>
        </p:nvPicPr>
        <p:blipFill rotWithShape="1">
          <a:blip r:embed="rId3">
            <a:alphaModFix/>
          </a:blip>
          <a:srcRect b="0" l="0" r="0" t="0"/>
          <a:stretch/>
        </p:blipFill>
        <p:spPr>
          <a:xfrm>
            <a:off x="3200400" y="147530"/>
            <a:ext cx="8609162" cy="6598327"/>
          </a:xfrm>
          <a:prstGeom prst="rect">
            <a:avLst/>
          </a:prstGeom>
          <a:noFill/>
          <a:ln>
            <a:noFill/>
          </a:ln>
        </p:spPr>
      </p:pic>
      <p:sp>
        <p:nvSpPr>
          <p:cNvPr id="169" name="Google Shape;169;p10"/>
          <p:cNvSpPr txBox="1"/>
          <p:nvPr/>
        </p:nvSpPr>
        <p:spPr>
          <a:xfrm>
            <a:off x="802257" y="2605177"/>
            <a:ext cx="194094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a-DK" sz="1800" u="none" cap="none" strike="noStrike">
                <a:solidFill>
                  <a:schemeClr val="dk1"/>
                </a:solidFill>
                <a:latin typeface="Trebuchet MS"/>
                <a:ea typeface="Trebuchet MS"/>
                <a:cs typeface="Trebuchet MS"/>
                <a:sym typeface="Trebuchet MS"/>
              </a:rPr>
              <a:t>og midlertidig navngivning af områdets delarealer</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677325" y="609600"/>
            <a:ext cx="8596800" cy="736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da-DK"/>
              <a:t>Udpluk fra strategien</a:t>
            </a:r>
            <a:endParaRPr/>
          </a:p>
        </p:txBody>
      </p:sp>
      <p:sp>
        <p:nvSpPr>
          <p:cNvPr id="175" name="Google Shape;175;p12"/>
          <p:cNvSpPr txBox="1"/>
          <p:nvPr>
            <p:ph idx="1" type="body"/>
          </p:nvPr>
        </p:nvSpPr>
        <p:spPr>
          <a:xfrm>
            <a:off x="677334" y="1345721"/>
            <a:ext cx="8596668" cy="5176265"/>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SzPts val="1440"/>
              <a:buChar char="►"/>
            </a:pPr>
            <a:r>
              <a:rPr lang="da-DK"/>
              <a:t>Brug naturnære løsninger</a:t>
            </a:r>
            <a:endParaRPr/>
          </a:p>
          <a:p>
            <a:pPr indent="-233933" lvl="2" marL="1143000" rtl="0" algn="l">
              <a:lnSpc>
                <a:spcPct val="100000"/>
              </a:lnSpc>
              <a:spcBef>
                <a:spcPts val="1000"/>
              </a:spcBef>
              <a:spcAft>
                <a:spcPts val="0"/>
              </a:spcAft>
              <a:buSzPts val="1120"/>
              <a:buChar char="►"/>
            </a:pPr>
            <a:r>
              <a:rPr lang="da-DK"/>
              <a:t>I stedet for de intensivt krævende grønne arealer, anbefales det at bruge mere dynamisk tilgang, hvor man bruger biologiske processer som redskab, såkaldte naturnære løsninger.</a:t>
            </a:r>
            <a:endParaRPr/>
          </a:p>
          <a:p>
            <a:pPr indent="-233933" lvl="2" marL="1143000" rtl="0" algn="l">
              <a:lnSpc>
                <a:spcPct val="100000"/>
              </a:lnSpc>
              <a:spcBef>
                <a:spcPts val="1000"/>
              </a:spcBef>
              <a:spcAft>
                <a:spcPts val="0"/>
              </a:spcAft>
              <a:buSzPts val="1120"/>
              <a:buChar char="►"/>
            </a:pPr>
            <a:r>
              <a:rPr lang="da-DK"/>
              <a:t>Naturnære løsninger har til formål at:</a:t>
            </a:r>
            <a:endParaRPr/>
          </a:p>
          <a:p>
            <a:pPr indent="-233172" lvl="3" marL="1600200" rtl="0" algn="l">
              <a:lnSpc>
                <a:spcPct val="100000"/>
              </a:lnSpc>
              <a:spcBef>
                <a:spcPts val="1000"/>
              </a:spcBef>
              <a:spcAft>
                <a:spcPts val="0"/>
              </a:spcAft>
              <a:buSzPts val="960"/>
              <a:buChar char="►"/>
            </a:pPr>
            <a:r>
              <a:rPr lang="da-DK"/>
              <a:t>skabe stabile forhold i fx levesteder for dyr og planter</a:t>
            </a:r>
            <a:endParaRPr/>
          </a:p>
          <a:p>
            <a:pPr indent="-233172" lvl="3" marL="1600200" rtl="0" algn="l">
              <a:lnSpc>
                <a:spcPct val="100000"/>
              </a:lnSpc>
              <a:spcBef>
                <a:spcPts val="1000"/>
              </a:spcBef>
              <a:spcAft>
                <a:spcPts val="0"/>
              </a:spcAft>
              <a:buSzPts val="960"/>
              <a:buChar char="►"/>
            </a:pPr>
            <a:r>
              <a:rPr lang="da-DK"/>
              <a:t>understøtte selvforyngelse og selvspredning, naturlig henfald mm.</a:t>
            </a:r>
            <a:endParaRPr/>
          </a:p>
          <a:p>
            <a:pPr indent="-233172" lvl="3" marL="1600200" rtl="0" algn="l">
              <a:lnSpc>
                <a:spcPct val="100000"/>
              </a:lnSpc>
              <a:spcBef>
                <a:spcPts val="1000"/>
              </a:spcBef>
              <a:spcAft>
                <a:spcPts val="0"/>
              </a:spcAft>
              <a:buSzPts val="960"/>
              <a:buChar char="►"/>
            </a:pPr>
            <a:r>
              <a:rPr lang="da-DK"/>
              <a:t>fremme antallet af levesteder</a:t>
            </a:r>
            <a:endParaRPr/>
          </a:p>
          <a:p>
            <a:pPr indent="-233172" lvl="3" marL="1600200" rtl="0" algn="l">
              <a:lnSpc>
                <a:spcPct val="100000"/>
              </a:lnSpc>
              <a:spcBef>
                <a:spcPts val="1000"/>
              </a:spcBef>
              <a:spcAft>
                <a:spcPts val="0"/>
              </a:spcAft>
              <a:buSzPts val="960"/>
              <a:buChar char="►"/>
            </a:pPr>
            <a:r>
              <a:rPr lang="da-DK"/>
              <a:t>fremme artsrigdommen (biodiversitet)</a:t>
            </a:r>
            <a:endParaRPr/>
          </a:p>
          <a:p>
            <a:pPr indent="-233933" lvl="2" marL="1143000" rtl="0" algn="l">
              <a:lnSpc>
                <a:spcPct val="100000"/>
              </a:lnSpc>
              <a:spcBef>
                <a:spcPts val="1000"/>
              </a:spcBef>
              <a:spcAft>
                <a:spcPts val="0"/>
              </a:spcAft>
              <a:buSzPts val="1120"/>
              <a:buChar char="►"/>
            </a:pPr>
            <a:r>
              <a:rPr lang="da-DK"/>
              <a:t>Det anbefales at transformere nogle af de intensivt plejede typologier af grøn infrastruktur til typologier inspireret af naturlige biotoper, så som krat, overdrev, skov og eng.</a:t>
            </a:r>
            <a:endParaRPr/>
          </a:p>
          <a:p>
            <a:pPr indent="-233172" lvl="3" marL="1600200" rtl="0" algn="l">
              <a:lnSpc>
                <a:spcPct val="100000"/>
              </a:lnSpc>
              <a:spcBef>
                <a:spcPts val="1000"/>
              </a:spcBef>
              <a:spcAft>
                <a:spcPts val="0"/>
              </a:spcAft>
              <a:buSzPts val="960"/>
              <a:buChar char="►"/>
            </a:pPr>
            <a:r>
              <a:rPr lang="da-DK"/>
              <a:t>Græseng: brugsplæner omdannet til uklippet græs</a:t>
            </a:r>
            <a:endParaRPr/>
          </a:p>
          <a:p>
            <a:pPr indent="-233172" lvl="3" marL="1600200" rtl="0" algn="l">
              <a:lnSpc>
                <a:spcPct val="100000"/>
              </a:lnSpc>
              <a:spcBef>
                <a:spcPts val="1000"/>
              </a:spcBef>
              <a:spcAft>
                <a:spcPts val="0"/>
              </a:spcAft>
              <a:buSzPts val="960"/>
              <a:buChar char="►"/>
            </a:pPr>
            <a:r>
              <a:rPr lang="da-DK"/>
              <a:t>Blomstereng: åbent område hvor blomstrende urter dominerer.</a:t>
            </a:r>
            <a:endParaRPr/>
          </a:p>
          <a:p>
            <a:pPr indent="-233172" lvl="3" marL="1600200" rtl="0" algn="l">
              <a:lnSpc>
                <a:spcPct val="100000"/>
              </a:lnSpc>
              <a:spcBef>
                <a:spcPts val="1000"/>
              </a:spcBef>
              <a:spcAft>
                <a:spcPts val="0"/>
              </a:spcAft>
              <a:buSzPts val="960"/>
              <a:buChar char="►"/>
            </a:pPr>
            <a:r>
              <a:rPr lang="da-DK"/>
              <a:t>Overdrev: åbent område med spredt bevoksning af buske og træer. Overdrevslandskab bidrager med høj biologisk og rekreativ værdi.</a:t>
            </a:r>
            <a:endParaRPr/>
          </a:p>
          <a:p>
            <a:pPr indent="-233172" lvl="3" marL="1600200" rtl="0" algn="l">
              <a:lnSpc>
                <a:spcPct val="100000"/>
              </a:lnSpc>
              <a:spcBef>
                <a:spcPts val="1000"/>
              </a:spcBef>
              <a:spcAft>
                <a:spcPts val="0"/>
              </a:spcAft>
              <a:buSzPts val="960"/>
              <a:buChar char="►"/>
            </a:pPr>
            <a:r>
              <a:rPr lang="da-DK"/>
              <a:t>Skov: eksisterende skovarealer etageres og omdannes til løv- og nåleblandet skov. Skoven vil kunne bidrage til biodiversiteten, grundvandsdannelsen, CO2-bindingen, lokale klima, og vil være en vigtigt sted for rekreation.</a:t>
            </a:r>
            <a:endParaRPr/>
          </a:p>
          <a:p>
            <a:pPr indent="-233172" lvl="3" marL="1600200" rtl="0" algn="l">
              <a:lnSpc>
                <a:spcPct val="100000"/>
              </a:lnSpc>
              <a:spcBef>
                <a:spcPts val="1000"/>
              </a:spcBef>
              <a:spcAft>
                <a:spcPts val="0"/>
              </a:spcAft>
              <a:buSzPts val="960"/>
              <a:buChar char="►"/>
            </a:pPr>
            <a:r>
              <a:rPr lang="da-DK"/>
              <a:t>Sø: eksisterende søer trives ikke og der skal professionel rådgivning til hvad der kan opretholde den naturlige vandbalance og kvalitet.</a:t>
            </a:r>
            <a:endParaRPr/>
          </a:p>
        </p:txBody>
      </p:sp>
      <p:pic>
        <p:nvPicPr>
          <p:cNvPr id="176" name="Google Shape;176;p12"/>
          <p:cNvPicPr preferRelativeResize="0"/>
          <p:nvPr/>
        </p:nvPicPr>
        <p:blipFill rotWithShape="1">
          <a:blip r:embed="rId3">
            <a:alphaModFix/>
          </a:blip>
          <a:srcRect b="0" l="0" r="0" t="0"/>
          <a:stretch/>
        </p:blipFill>
        <p:spPr>
          <a:xfrm>
            <a:off x="9984944" y="212142"/>
            <a:ext cx="2057578" cy="1493649"/>
          </a:xfrm>
          <a:prstGeom prst="rect">
            <a:avLst/>
          </a:prstGeom>
          <a:noFill/>
          <a:ln>
            <a:noFill/>
          </a:ln>
        </p:spPr>
      </p:pic>
      <p:pic>
        <p:nvPicPr>
          <p:cNvPr id="177" name="Google Shape;177;p12"/>
          <p:cNvPicPr preferRelativeResize="0"/>
          <p:nvPr/>
        </p:nvPicPr>
        <p:blipFill rotWithShape="1">
          <a:blip r:embed="rId4">
            <a:alphaModFix/>
          </a:blip>
          <a:srcRect b="0" l="0" r="0" t="0"/>
          <a:stretch/>
        </p:blipFill>
        <p:spPr>
          <a:xfrm>
            <a:off x="9984944" y="2021537"/>
            <a:ext cx="2057578" cy="1032921"/>
          </a:xfrm>
          <a:prstGeom prst="rect">
            <a:avLst/>
          </a:prstGeom>
          <a:noFill/>
          <a:ln>
            <a:noFill/>
          </a:ln>
        </p:spPr>
      </p:pic>
      <p:pic>
        <p:nvPicPr>
          <p:cNvPr id="178" name="Google Shape;178;p12"/>
          <p:cNvPicPr preferRelativeResize="0"/>
          <p:nvPr/>
        </p:nvPicPr>
        <p:blipFill rotWithShape="1">
          <a:blip r:embed="rId5">
            <a:alphaModFix/>
          </a:blip>
          <a:srcRect b="0" l="0" r="0" t="0"/>
          <a:stretch/>
        </p:blipFill>
        <p:spPr>
          <a:xfrm>
            <a:off x="9984944" y="3370204"/>
            <a:ext cx="2058520" cy="1225593"/>
          </a:xfrm>
          <a:prstGeom prst="rect">
            <a:avLst/>
          </a:prstGeom>
          <a:noFill/>
          <a:ln>
            <a:noFill/>
          </a:ln>
        </p:spPr>
      </p:pic>
      <p:pic>
        <p:nvPicPr>
          <p:cNvPr id="179" name="Google Shape;179;p12"/>
          <p:cNvPicPr preferRelativeResize="0"/>
          <p:nvPr/>
        </p:nvPicPr>
        <p:blipFill rotWithShape="1">
          <a:blip r:embed="rId6">
            <a:alphaModFix/>
          </a:blip>
          <a:srcRect b="0" l="0" r="0" t="0"/>
          <a:stretch/>
        </p:blipFill>
        <p:spPr>
          <a:xfrm>
            <a:off x="9984944" y="4911543"/>
            <a:ext cx="2057578" cy="17467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3"/>
          <p:cNvSpPr txBox="1"/>
          <p:nvPr>
            <p:ph type="title"/>
          </p:nvPr>
        </p:nvSpPr>
        <p:spPr>
          <a:xfrm>
            <a:off x="677325" y="609600"/>
            <a:ext cx="8596800" cy="736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da-DK"/>
              <a:t>Udpluk fra strategien</a:t>
            </a:r>
            <a:endParaRPr/>
          </a:p>
        </p:txBody>
      </p:sp>
      <p:sp>
        <p:nvSpPr>
          <p:cNvPr id="185" name="Google Shape;185;p13"/>
          <p:cNvSpPr txBox="1"/>
          <p:nvPr>
            <p:ph idx="1" type="body"/>
          </p:nvPr>
        </p:nvSpPr>
        <p:spPr>
          <a:xfrm>
            <a:off x="677334" y="1345721"/>
            <a:ext cx="8596668" cy="4695641"/>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da-DK"/>
              <a:t>Skab en mere sammenhængende grøn infrastruktur</a:t>
            </a:r>
            <a:endParaRPr/>
          </a:p>
          <a:p>
            <a:pPr indent="-228600" lvl="2" marL="1143000" rtl="0" algn="l">
              <a:lnSpc>
                <a:spcPct val="100000"/>
              </a:lnSpc>
              <a:spcBef>
                <a:spcPts val="1000"/>
              </a:spcBef>
              <a:spcAft>
                <a:spcPts val="0"/>
              </a:spcAft>
              <a:buSzPts val="1120"/>
              <a:buChar char="►"/>
            </a:pPr>
            <a:r>
              <a:rPr lang="da-DK"/>
              <a:t>Da området er blevet bygget i flere etaper, opleves de forskellige afdelinger adskilt fra hinanden. Brug det grønne til at skabe overgange og sammenhæng.</a:t>
            </a:r>
            <a:endParaRPr/>
          </a:p>
          <a:p>
            <a:pPr indent="-228600" lvl="2" marL="1143000" rtl="0" algn="l">
              <a:lnSpc>
                <a:spcPct val="100000"/>
              </a:lnSpc>
              <a:spcBef>
                <a:spcPts val="1000"/>
              </a:spcBef>
              <a:spcAft>
                <a:spcPts val="0"/>
              </a:spcAft>
              <a:buSzPts val="1120"/>
              <a:buChar char="►"/>
            </a:pPr>
            <a:r>
              <a:rPr lang="da-DK"/>
              <a:t>Implementering af strategi:</a:t>
            </a:r>
            <a:endParaRPr/>
          </a:p>
          <a:p>
            <a:pPr indent="-228600" lvl="3" marL="1600200" rtl="0" algn="l">
              <a:lnSpc>
                <a:spcPct val="100000"/>
              </a:lnSpc>
              <a:spcBef>
                <a:spcPts val="1000"/>
              </a:spcBef>
              <a:spcAft>
                <a:spcPts val="0"/>
              </a:spcAft>
              <a:buSzPts val="960"/>
              <a:buChar char="►"/>
            </a:pPr>
            <a:r>
              <a:rPr lang="da-DK"/>
              <a:t>lav nogle åbninger i eksisterende barrierer eller blødgør dem</a:t>
            </a:r>
            <a:endParaRPr/>
          </a:p>
          <a:p>
            <a:pPr indent="-228600" lvl="3" marL="1600200" rtl="0" algn="l">
              <a:lnSpc>
                <a:spcPct val="100000"/>
              </a:lnSpc>
              <a:spcBef>
                <a:spcPts val="1000"/>
              </a:spcBef>
              <a:spcAft>
                <a:spcPts val="0"/>
              </a:spcAft>
              <a:buSzPts val="960"/>
              <a:buChar char="►"/>
            </a:pPr>
            <a:r>
              <a:rPr lang="da-DK"/>
              <a:t>skab korridorer (forbindelser)</a:t>
            </a:r>
            <a:endParaRPr/>
          </a:p>
          <a:p>
            <a:pPr indent="-228600" lvl="3" marL="1600200" rtl="0" algn="l">
              <a:lnSpc>
                <a:spcPct val="100000"/>
              </a:lnSpc>
              <a:spcBef>
                <a:spcPts val="1000"/>
              </a:spcBef>
              <a:spcAft>
                <a:spcPts val="0"/>
              </a:spcAft>
              <a:buSzPts val="960"/>
              <a:buChar char="►"/>
            </a:pPr>
            <a:r>
              <a:rPr lang="da-DK"/>
              <a:t>brug elementerne, der gentages</a:t>
            </a:r>
            <a:endParaRPr/>
          </a:p>
          <a:p>
            <a:pPr indent="-228600" lvl="3" marL="1600200" rtl="0" algn="l">
              <a:lnSpc>
                <a:spcPct val="100000"/>
              </a:lnSpc>
              <a:spcBef>
                <a:spcPts val="1000"/>
              </a:spcBef>
              <a:spcAft>
                <a:spcPts val="0"/>
              </a:spcAft>
              <a:buSzPts val="960"/>
              <a:buChar char="►"/>
            </a:pPr>
            <a:r>
              <a:rPr lang="da-DK"/>
              <a:t>skab adgang til opholds-og aktivitetssteder</a:t>
            </a:r>
            <a:endParaRPr/>
          </a:p>
          <a:p>
            <a:pPr indent="-228600" lvl="3" marL="1600200" rtl="0" algn="l">
              <a:lnSpc>
                <a:spcPct val="100000"/>
              </a:lnSpc>
              <a:spcBef>
                <a:spcPts val="1000"/>
              </a:spcBef>
              <a:spcAft>
                <a:spcPts val="0"/>
              </a:spcAft>
              <a:buSzPts val="960"/>
              <a:buChar char="►"/>
            </a:pPr>
            <a:r>
              <a:rPr lang="da-DK"/>
              <a:t>skab flere stiforbindelser.</a:t>
            </a:r>
            <a:endParaRPr/>
          </a:p>
        </p:txBody>
      </p:sp>
      <p:pic>
        <p:nvPicPr>
          <p:cNvPr id="186" name="Google Shape;186;p13"/>
          <p:cNvPicPr preferRelativeResize="0"/>
          <p:nvPr/>
        </p:nvPicPr>
        <p:blipFill rotWithShape="1">
          <a:blip r:embed="rId3">
            <a:alphaModFix/>
          </a:blip>
          <a:srcRect b="0" l="0" r="0" t="0"/>
          <a:stretch/>
        </p:blipFill>
        <p:spPr>
          <a:xfrm>
            <a:off x="5427520" y="3492348"/>
            <a:ext cx="6480704" cy="30543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4"/>
          <p:cNvSpPr txBox="1"/>
          <p:nvPr>
            <p:ph type="title"/>
          </p:nvPr>
        </p:nvSpPr>
        <p:spPr>
          <a:xfrm>
            <a:off x="677325" y="609600"/>
            <a:ext cx="8596800" cy="643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da-DK"/>
              <a:t>Udpluk fra strategien</a:t>
            </a:r>
            <a:endParaRPr/>
          </a:p>
        </p:txBody>
      </p:sp>
      <p:sp>
        <p:nvSpPr>
          <p:cNvPr id="192" name="Google Shape;192;p14"/>
          <p:cNvSpPr txBox="1"/>
          <p:nvPr>
            <p:ph idx="1" type="body"/>
          </p:nvPr>
        </p:nvSpPr>
        <p:spPr>
          <a:xfrm>
            <a:off x="677334" y="1345721"/>
            <a:ext cx="7530232" cy="4695641"/>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440"/>
              <a:buChar char="►"/>
            </a:pPr>
            <a:r>
              <a:rPr lang="da-DK"/>
              <a:t>Tænk bæredygtigt</a:t>
            </a:r>
            <a:endParaRPr/>
          </a:p>
          <a:p>
            <a:pPr indent="-228600" lvl="2" marL="1143000" rtl="0" algn="l">
              <a:lnSpc>
                <a:spcPct val="100000"/>
              </a:lnSpc>
              <a:spcBef>
                <a:spcPts val="1000"/>
              </a:spcBef>
              <a:spcAft>
                <a:spcPts val="0"/>
              </a:spcAft>
              <a:buSzPts val="1120"/>
              <a:buChar char="►"/>
            </a:pPr>
            <a:r>
              <a:rPr lang="da-DK"/>
              <a:t>De grønne arealer skal ses som et system og der skal tænkes på behov og efterspørgsel:</a:t>
            </a:r>
            <a:endParaRPr/>
          </a:p>
          <a:p>
            <a:pPr indent="-228600" lvl="3" marL="1600200" rtl="0" algn="l">
              <a:lnSpc>
                <a:spcPct val="100000"/>
              </a:lnSpc>
              <a:spcBef>
                <a:spcPts val="1000"/>
              </a:spcBef>
              <a:spcAft>
                <a:spcPts val="0"/>
              </a:spcAft>
              <a:buSzPts val="960"/>
              <a:buChar char="►"/>
            </a:pPr>
            <a:r>
              <a:rPr lang="da-DK"/>
              <a:t>genbrug så mange eksisterende ressourcer, som muligt</a:t>
            </a:r>
            <a:endParaRPr/>
          </a:p>
          <a:p>
            <a:pPr indent="-228600" lvl="3" marL="1600200" rtl="0" algn="l">
              <a:lnSpc>
                <a:spcPct val="100000"/>
              </a:lnSpc>
              <a:spcBef>
                <a:spcPts val="1000"/>
              </a:spcBef>
              <a:spcAft>
                <a:spcPts val="0"/>
              </a:spcAft>
              <a:buSzPts val="960"/>
              <a:buChar char="►"/>
            </a:pPr>
            <a:r>
              <a:rPr lang="da-DK"/>
              <a:t>tænk hvad der er ressourcer på stedet</a:t>
            </a:r>
            <a:endParaRPr/>
          </a:p>
          <a:p>
            <a:pPr indent="-228600" lvl="3" marL="1600200" rtl="0" algn="l">
              <a:lnSpc>
                <a:spcPct val="100000"/>
              </a:lnSpc>
              <a:spcBef>
                <a:spcPts val="1000"/>
              </a:spcBef>
              <a:spcAft>
                <a:spcPts val="0"/>
              </a:spcAft>
              <a:buSzPts val="960"/>
              <a:buChar char="►"/>
            </a:pPr>
            <a:r>
              <a:rPr lang="da-DK"/>
              <a:t>tænk processerne igennem; fx hvis der skal udtyndes i skoven, hvad skal vi gøre med træstammerne. Eller hvis der bliver slået højt græs, hvad vil der ske med høet?</a:t>
            </a:r>
            <a:endParaRPr/>
          </a:p>
        </p:txBody>
      </p:sp>
      <p:pic>
        <p:nvPicPr>
          <p:cNvPr id="193" name="Google Shape;193;p14"/>
          <p:cNvPicPr preferRelativeResize="0"/>
          <p:nvPr/>
        </p:nvPicPr>
        <p:blipFill rotWithShape="1">
          <a:blip r:embed="rId3">
            <a:alphaModFix/>
          </a:blip>
          <a:srcRect b="0" l="0" r="0" t="0"/>
          <a:stretch/>
        </p:blipFill>
        <p:spPr>
          <a:xfrm>
            <a:off x="8144380" y="707626"/>
            <a:ext cx="4047619" cy="1276190"/>
          </a:xfrm>
          <a:prstGeom prst="rect">
            <a:avLst/>
          </a:prstGeom>
          <a:noFill/>
          <a:ln>
            <a:noFill/>
          </a:ln>
        </p:spPr>
      </p:pic>
      <p:pic>
        <p:nvPicPr>
          <p:cNvPr id="194" name="Google Shape;194;p14"/>
          <p:cNvPicPr preferRelativeResize="0"/>
          <p:nvPr/>
        </p:nvPicPr>
        <p:blipFill rotWithShape="1">
          <a:blip r:embed="rId4">
            <a:alphaModFix/>
          </a:blip>
          <a:srcRect b="0" l="0" r="0" t="0"/>
          <a:stretch/>
        </p:blipFill>
        <p:spPr>
          <a:xfrm>
            <a:off x="8207566" y="2505747"/>
            <a:ext cx="3984433" cy="1142204"/>
          </a:xfrm>
          <a:prstGeom prst="rect">
            <a:avLst/>
          </a:prstGeom>
          <a:noFill/>
          <a:ln>
            <a:noFill/>
          </a:ln>
        </p:spPr>
      </p:pic>
      <p:pic>
        <p:nvPicPr>
          <p:cNvPr id="195" name="Google Shape;195;p14"/>
          <p:cNvPicPr preferRelativeResize="0"/>
          <p:nvPr/>
        </p:nvPicPr>
        <p:blipFill rotWithShape="1">
          <a:blip r:embed="rId5">
            <a:alphaModFix/>
          </a:blip>
          <a:srcRect b="0" l="0" r="0" t="0"/>
          <a:stretch/>
        </p:blipFill>
        <p:spPr>
          <a:xfrm>
            <a:off x="8207566" y="4169883"/>
            <a:ext cx="4000000" cy="1238095"/>
          </a:xfrm>
          <a:prstGeom prst="rect">
            <a:avLst/>
          </a:prstGeom>
          <a:noFill/>
          <a:ln>
            <a:noFill/>
          </a:ln>
        </p:spPr>
      </p:pic>
      <p:pic>
        <p:nvPicPr>
          <p:cNvPr id="196" name="Google Shape;196;p14"/>
          <p:cNvPicPr preferRelativeResize="0"/>
          <p:nvPr/>
        </p:nvPicPr>
        <p:blipFill rotWithShape="1">
          <a:blip r:embed="rId6">
            <a:alphaModFix/>
          </a:blip>
          <a:srcRect b="0" l="0" r="0" t="7279"/>
          <a:stretch/>
        </p:blipFill>
        <p:spPr>
          <a:xfrm>
            <a:off x="760692" y="4288282"/>
            <a:ext cx="4666667" cy="25697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5"/>
          <p:cNvSpPr txBox="1"/>
          <p:nvPr>
            <p:ph type="title"/>
          </p:nvPr>
        </p:nvSpPr>
        <p:spPr>
          <a:xfrm>
            <a:off x="677334" y="609600"/>
            <a:ext cx="6564175" cy="4286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da-DK" sz="2800"/>
              <a:t>BIOGRUPPENS UDVALGTE DELOMRÅDER</a:t>
            </a:r>
            <a:endParaRPr sz="2800"/>
          </a:p>
        </p:txBody>
      </p:sp>
      <p:sp>
        <p:nvSpPr>
          <p:cNvPr id="202" name="Google Shape;202;p15"/>
          <p:cNvSpPr txBox="1"/>
          <p:nvPr>
            <p:ph idx="1" type="body"/>
          </p:nvPr>
        </p:nvSpPr>
        <p:spPr>
          <a:xfrm>
            <a:off x="677334" y="1388853"/>
            <a:ext cx="5249013" cy="5118951"/>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SzPts val="1440"/>
              <a:buNone/>
            </a:pPr>
            <a:r>
              <a:rPr lang="da-DK"/>
              <a:t>”Midtkilden” (område 4)</a:t>
            </a:r>
            <a:endParaRPr/>
          </a:p>
          <a:p>
            <a:pPr indent="-356615" lvl="0" marL="342900" rtl="0" algn="l">
              <a:lnSpc>
                <a:spcPct val="100000"/>
              </a:lnSpc>
              <a:spcBef>
                <a:spcPts val="1000"/>
              </a:spcBef>
              <a:spcAft>
                <a:spcPts val="0"/>
              </a:spcAft>
              <a:buSzPts val="1440"/>
              <a:buChar char="►"/>
            </a:pPr>
            <a:r>
              <a:rPr lang="da-DK"/>
              <a:t>Let udtynding af eksisterende træer med forsigtighed for ikke at ødelægge beplantningens overordnede udseende og forløb.</a:t>
            </a:r>
            <a:endParaRPr/>
          </a:p>
          <a:p>
            <a:pPr indent="-356615" lvl="0" marL="342900" rtl="0" algn="l">
              <a:lnSpc>
                <a:spcPct val="100000"/>
              </a:lnSpc>
              <a:spcBef>
                <a:spcPts val="1000"/>
              </a:spcBef>
              <a:spcAft>
                <a:spcPts val="0"/>
              </a:spcAft>
              <a:buSzPts val="1440"/>
              <a:buChar char="►"/>
            </a:pPr>
            <a:r>
              <a:rPr lang="da-DK"/>
              <a:t>For at </a:t>
            </a:r>
            <a:r>
              <a:rPr lang="da-DK">
                <a:extLst>
                  <a:ext uri="http://customooxmlschemas.google.com/">
                    <go:slidesCustomData xmlns:go="http://customooxmlschemas.google.com/" textRoundtripDataId="2"/>
                  </a:ext>
                </a:extLst>
              </a:rPr>
              <a:t>formidle</a:t>
            </a:r>
            <a:r>
              <a:rPr lang="da-DK"/>
              <a:t> skalaen fra de høje træer til mennesket foreslås det at integrere overdrevsinspireret landskab. Overdrevsvegetation består af mellemhøje træer, buske og undervækst af græs.</a:t>
            </a:r>
            <a:endParaRPr/>
          </a:p>
          <a:p>
            <a:pPr indent="-356616" lvl="0" marL="342900" rtl="0" algn="l">
              <a:lnSpc>
                <a:spcPct val="100000"/>
              </a:lnSpc>
              <a:spcBef>
                <a:spcPts val="1000"/>
              </a:spcBef>
              <a:spcAft>
                <a:spcPts val="0"/>
              </a:spcAft>
              <a:buSzPts val="1440"/>
              <a:buChar char="►"/>
            </a:pPr>
            <a:r>
              <a:rPr lang="da-DK"/>
              <a:t>Etablering af mindre opholds- og aktivitetspladser</a:t>
            </a:r>
            <a:endParaRPr/>
          </a:p>
          <a:p>
            <a:pPr indent="-320038" lvl="1" marL="914400" rtl="0" algn="l">
              <a:lnSpc>
                <a:spcPct val="100000"/>
              </a:lnSpc>
              <a:spcBef>
                <a:spcPts val="1000"/>
              </a:spcBef>
              <a:spcAft>
                <a:spcPts val="0"/>
              </a:spcAft>
              <a:buSzPts val="1440"/>
              <a:buChar char="►"/>
            </a:pPr>
            <a:r>
              <a:rPr lang="da-DK"/>
              <a:t>Fx havebænk, bordbænkesæt, træstammer eller trædestolper. </a:t>
            </a:r>
            <a:endParaRPr/>
          </a:p>
          <a:p>
            <a:pPr indent="-320038" lvl="1" marL="914400" rtl="0" algn="l">
              <a:lnSpc>
                <a:spcPct val="100000"/>
              </a:lnSpc>
              <a:spcBef>
                <a:spcPts val="1000"/>
              </a:spcBef>
              <a:spcAft>
                <a:spcPts val="0"/>
              </a:spcAft>
              <a:buSzPts val="1440"/>
              <a:buChar char="►"/>
            </a:pPr>
            <a:r>
              <a:rPr lang="da-DK"/>
              <a:t>Indrammes af en blomstereng-beplantning og høj græsvegetation. Blomsterengen vil give højere pryd-og biodiversitet-værdi og vil kunne fungere som frøspredningskilde til græsområder, og på den måde være med til at berige artssammensætningen på stedet.</a:t>
            </a:r>
            <a:endParaRPr/>
          </a:p>
        </p:txBody>
      </p:sp>
      <p:pic>
        <p:nvPicPr>
          <p:cNvPr id="203" name="Google Shape;203;p15"/>
          <p:cNvPicPr preferRelativeResize="0"/>
          <p:nvPr/>
        </p:nvPicPr>
        <p:blipFill rotWithShape="1">
          <a:blip r:embed="rId3">
            <a:alphaModFix/>
          </a:blip>
          <a:srcRect b="0" l="0" r="0" t="0"/>
          <a:stretch/>
        </p:blipFill>
        <p:spPr>
          <a:xfrm>
            <a:off x="7241509" y="105181"/>
            <a:ext cx="3854503" cy="3871596"/>
          </a:xfrm>
          <a:prstGeom prst="rect">
            <a:avLst/>
          </a:prstGeom>
          <a:noFill/>
          <a:ln>
            <a:noFill/>
          </a:ln>
        </p:spPr>
      </p:pic>
      <p:pic>
        <p:nvPicPr>
          <p:cNvPr id="204" name="Google Shape;204;p15"/>
          <p:cNvPicPr preferRelativeResize="0"/>
          <p:nvPr/>
        </p:nvPicPr>
        <p:blipFill rotWithShape="1">
          <a:blip r:embed="rId4">
            <a:alphaModFix/>
          </a:blip>
          <a:srcRect b="0" l="0" r="0" t="0"/>
          <a:stretch/>
        </p:blipFill>
        <p:spPr>
          <a:xfrm>
            <a:off x="5926347" y="4121701"/>
            <a:ext cx="6133381" cy="26336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2022-09-26T17:51:58Z</dcterms:created>
  <dc:creator>Helene Su-Min Ting Danielsen</dc:creator>
</cp:coreProperties>
</file>