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7sIs8T2/mcTeaTdO2/kR4iPD6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showMasterSp="0" type="title">
  <p:cSld name="TITLE">
    <p:spTree>
      <p:nvGrpSpPr>
        <p:cNvPr id="22" name="Shape 22"/>
        <p:cNvGrpSpPr/>
        <p:nvPr/>
      </p:nvGrpSpPr>
      <p:grpSpPr>
        <a:xfrm>
          <a:off x="0" y="0"/>
          <a:ext cx="0" cy="0"/>
          <a:chOff x="0" y="0"/>
          <a:chExt cx="0" cy="0"/>
        </a:xfrm>
      </p:grpSpPr>
      <p:grpSp>
        <p:nvGrpSpPr>
          <p:cNvPr id="23" name="Google Shape;23;p19"/>
          <p:cNvGrpSpPr/>
          <p:nvPr/>
        </p:nvGrpSpPr>
        <p:grpSpPr>
          <a:xfrm>
            <a:off x="0" y="-8467"/>
            <a:ext cx="12192000" cy="6866467"/>
            <a:chOff x="0" y="-8467"/>
            <a:chExt cx="12192000" cy="6866467"/>
          </a:xfrm>
        </p:grpSpPr>
        <p:cxnSp>
          <p:nvCxnSpPr>
            <p:cNvPr id="24" name="Google Shape;24;p1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1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1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1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9"/>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30" name="Google Shape;30;p1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31" name="Google Shape;31;p1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2" name="Google Shape;32;p1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9"/>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9"/>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billedtekst">
  <p:cSld name="Titel og billedtekst">
    <p:spTree>
      <p:nvGrpSpPr>
        <p:cNvPr id="90" name="Shape 90"/>
        <p:cNvGrpSpPr/>
        <p:nvPr/>
      </p:nvGrpSpPr>
      <p:grpSpPr>
        <a:xfrm>
          <a:off x="0" y="0"/>
          <a:ext cx="0" cy="0"/>
          <a:chOff x="0" y="0"/>
          <a:chExt cx="0" cy="0"/>
        </a:xfrm>
      </p:grpSpPr>
      <p:sp>
        <p:nvSpPr>
          <p:cNvPr id="91" name="Google Shape;91;p28"/>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8"/>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 med billedtekst">
  <p:cSld name="Citat med billedtekst">
    <p:spTree>
      <p:nvGrpSpPr>
        <p:cNvPr id="96" name="Shape 96"/>
        <p:cNvGrpSpPr/>
        <p:nvPr/>
      </p:nvGrpSpPr>
      <p:grpSpPr>
        <a:xfrm>
          <a:off x="0" y="0"/>
          <a:ext cx="0" cy="0"/>
          <a:chOff x="0" y="0"/>
          <a:chExt cx="0" cy="0"/>
        </a:xfrm>
      </p:grpSpPr>
      <p:sp>
        <p:nvSpPr>
          <p:cNvPr id="97" name="Google Shape;97;p2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9"/>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29"/>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
        <p:nvSpPr>
          <p:cNvPr id="103" name="Google Shape;103;p2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da-DK"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2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da-DK"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nekort">
  <p:cSld name="Navnekort">
    <p:spTree>
      <p:nvGrpSpPr>
        <p:cNvPr id="105" name="Shape 105"/>
        <p:cNvGrpSpPr/>
        <p:nvPr/>
      </p:nvGrpSpPr>
      <p:grpSpPr>
        <a:xfrm>
          <a:off x="0" y="0"/>
          <a:ext cx="0" cy="0"/>
          <a:chOff x="0" y="0"/>
          <a:chExt cx="0" cy="0"/>
        </a:xfrm>
      </p:grpSpPr>
      <p:sp>
        <p:nvSpPr>
          <p:cNvPr id="106" name="Google Shape;106;p30"/>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0"/>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rt med citat og navn">
  <p:cSld name="Kort med citat og navn">
    <p:spTree>
      <p:nvGrpSpPr>
        <p:cNvPr id="111" name="Shape 111"/>
        <p:cNvGrpSpPr/>
        <p:nvPr/>
      </p:nvGrpSpPr>
      <p:grpSpPr>
        <a:xfrm>
          <a:off x="0" y="0"/>
          <a:ext cx="0" cy="0"/>
          <a:chOff x="0" y="0"/>
          <a:chExt cx="0" cy="0"/>
        </a:xfrm>
      </p:grpSpPr>
      <p:sp>
        <p:nvSpPr>
          <p:cNvPr id="112" name="Google Shape;112;p3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3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
        <p:nvSpPr>
          <p:cNvPr id="118" name="Google Shape;118;p3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da-DK"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3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da-DK"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ndt eller falsk">
  <p:cSld name="Sandt eller falsk">
    <p:spTree>
      <p:nvGrpSpPr>
        <p:cNvPr id="120" name="Shape 120"/>
        <p:cNvGrpSpPr/>
        <p:nvPr/>
      </p:nvGrpSpPr>
      <p:grpSpPr>
        <a:xfrm>
          <a:off x="0" y="0"/>
          <a:ext cx="0" cy="0"/>
          <a:chOff x="0" y="0"/>
          <a:chExt cx="0" cy="0"/>
        </a:xfrm>
      </p:grpSpPr>
      <p:sp>
        <p:nvSpPr>
          <p:cNvPr id="121" name="Google Shape;121;p32"/>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3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lodret tekst" type="vertTx">
  <p:cSld name="VERTICAL_TEXT">
    <p:spTree>
      <p:nvGrpSpPr>
        <p:cNvPr id="127" name="Shape 127"/>
        <p:cNvGrpSpPr/>
        <p:nvPr/>
      </p:nvGrpSpPr>
      <p:grpSpPr>
        <a:xfrm>
          <a:off x="0" y="0"/>
          <a:ext cx="0" cy="0"/>
          <a:chOff x="0" y="0"/>
          <a:chExt cx="0" cy="0"/>
        </a:xfrm>
      </p:grpSpPr>
      <p:sp>
        <p:nvSpPr>
          <p:cNvPr id="128" name="Google Shape;128;p3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3"/>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et titel og tekst" type="vertTitleAndTx">
  <p:cSld name="VERTICAL_TITLE_AND_VERTICAL_TEXT">
    <p:spTree>
      <p:nvGrpSpPr>
        <p:cNvPr id="133" name="Shape 133"/>
        <p:cNvGrpSpPr/>
        <p:nvPr/>
      </p:nvGrpSpPr>
      <p:grpSpPr>
        <a:xfrm>
          <a:off x="0" y="0"/>
          <a:ext cx="0" cy="0"/>
          <a:chOff x="0" y="0"/>
          <a:chExt cx="0" cy="0"/>
        </a:xfrm>
      </p:grpSpPr>
      <p:sp>
        <p:nvSpPr>
          <p:cNvPr id="134" name="Google Shape;134;p34"/>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4"/>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39" name="Shape 39"/>
        <p:cNvGrpSpPr/>
        <p:nvPr/>
      </p:nvGrpSpPr>
      <p:grpSpPr>
        <a:xfrm>
          <a:off x="0" y="0"/>
          <a:ext cx="0" cy="0"/>
          <a:chOff x="0" y="0"/>
          <a:chExt cx="0" cy="0"/>
        </a:xfrm>
      </p:grpSpPr>
      <p:sp>
        <p:nvSpPr>
          <p:cNvPr id="40" name="Google Shape;40;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2" name="Google Shape;42;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overskrift" type="secHead">
  <p:cSld name="SECTION_HEADER">
    <p:spTree>
      <p:nvGrpSpPr>
        <p:cNvPr id="45" name="Shape 45"/>
        <p:cNvGrpSpPr/>
        <p:nvPr/>
      </p:nvGrpSpPr>
      <p:grpSpPr>
        <a:xfrm>
          <a:off x="0" y="0"/>
          <a:ext cx="0" cy="0"/>
          <a:chOff x="0" y="0"/>
          <a:chExt cx="0" cy="0"/>
        </a:xfrm>
      </p:grpSpPr>
      <p:sp>
        <p:nvSpPr>
          <p:cNvPr id="46" name="Google Shape;46;p21"/>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8" name="Google Shape;48;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51" name="Shape 51"/>
        <p:cNvGrpSpPr/>
        <p:nvPr/>
      </p:nvGrpSpPr>
      <p:grpSpPr>
        <a:xfrm>
          <a:off x="0" y="0"/>
          <a:ext cx="0" cy="0"/>
          <a:chOff x="0" y="0"/>
          <a:chExt cx="0" cy="0"/>
        </a:xfrm>
      </p:grpSpPr>
      <p:sp>
        <p:nvSpPr>
          <p:cNvPr id="52" name="Google Shape;52;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4" name="Google Shape;54;p22"/>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5" name="Google Shape;55;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58" name="Shape 58"/>
        <p:cNvGrpSpPr/>
        <p:nvPr/>
      </p:nvGrpSpPr>
      <p:grpSpPr>
        <a:xfrm>
          <a:off x="0" y="0"/>
          <a:ext cx="0" cy="0"/>
          <a:chOff x="0" y="0"/>
          <a:chExt cx="0" cy="0"/>
        </a:xfrm>
      </p:grpSpPr>
      <p:sp>
        <p:nvSpPr>
          <p:cNvPr id="59" name="Google Shape;59;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1" name="Google Shape;61;p23"/>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23"/>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3" name="Google Shape;63;p23"/>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4" name="Google Shape;64;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titel" type="titleOnly">
  <p:cSld name="TITLE_ONLY">
    <p:spTree>
      <p:nvGrpSpPr>
        <p:cNvPr id="67" name="Shape 67"/>
        <p:cNvGrpSpPr/>
        <p:nvPr/>
      </p:nvGrpSpPr>
      <p:grpSpPr>
        <a:xfrm>
          <a:off x="0" y="0"/>
          <a:ext cx="0" cy="0"/>
          <a:chOff x="0" y="0"/>
          <a:chExt cx="0" cy="0"/>
        </a:xfrm>
      </p:grpSpPr>
      <p:sp>
        <p:nvSpPr>
          <p:cNvPr id="68" name="Google Shape;68;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72" name="Shape 72"/>
        <p:cNvGrpSpPr/>
        <p:nvPr/>
      </p:nvGrpSpPr>
      <p:grpSpPr>
        <a:xfrm>
          <a:off x="0" y="0"/>
          <a:ext cx="0" cy="0"/>
          <a:chOff x="0" y="0"/>
          <a:chExt cx="0" cy="0"/>
        </a:xfrm>
      </p:grpSpPr>
      <p:sp>
        <p:nvSpPr>
          <p:cNvPr id="73" name="Google Shape;73;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hold med billedtekst" type="objTx">
  <p:cSld name="OBJECT_WITH_CAPTION_TEXT">
    <p:spTree>
      <p:nvGrpSpPr>
        <p:cNvPr id="76" name="Shape 76"/>
        <p:cNvGrpSpPr/>
        <p:nvPr/>
      </p:nvGrpSpPr>
      <p:grpSpPr>
        <a:xfrm>
          <a:off x="0" y="0"/>
          <a:ext cx="0" cy="0"/>
          <a:chOff x="0" y="0"/>
          <a:chExt cx="0" cy="0"/>
        </a:xfrm>
      </p:grpSpPr>
      <p:sp>
        <p:nvSpPr>
          <p:cNvPr id="77" name="Google Shape;77;p26"/>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26"/>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ede med billedtekst" type="picTx">
  <p:cSld name="PICTURE_WITH_CAPTION_TEXT">
    <p:spTree>
      <p:nvGrpSpPr>
        <p:cNvPr id="83" name="Shape 83"/>
        <p:cNvGrpSpPr/>
        <p:nvPr/>
      </p:nvGrpSpPr>
      <p:grpSpPr>
        <a:xfrm>
          <a:off x="0" y="0"/>
          <a:ext cx="0" cy="0"/>
          <a:chOff x="0" y="0"/>
          <a:chExt cx="0" cy="0"/>
        </a:xfrm>
      </p:grpSpPr>
      <p:sp>
        <p:nvSpPr>
          <p:cNvPr id="84" name="Google Shape;84;p27"/>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7"/>
          <p:cNvSpPr/>
          <p:nvPr>
            <p:ph idx="2" type="pic"/>
          </p:nvPr>
        </p:nvSpPr>
        <p:spPr>
          <a:xfrm>
            <a:off x="677334" y="609600"/>
            <a:ext cx="8596668" cy="3845718"/>
          </a:xfrm>
          <a:prstGeom prst="rect">
            <a:avLst/>
          </a:prstGeom>
          <a:noFill/>
          <a:ln>
            <a:noFill/>
          </a:ln>
        </p:spPr>
      </p:sp>
      <p:sp>
        <p:nvSpPr>
          <p:cNvPr id="86" name="Google Shape;86;p27"/>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8"/>
          <p:cNvGrpSpPr/>
          <p:nvPr/>
        </p:nvGrpSpPr>
        <p:grpSpPr>
          <a:xfrm>
            <a:off x="0" y="-8467"/>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411"/>
              </a:srgbClr>
            </a:solidFill>
            <a:ln>
              <a:noFill/>
            </a:ln>
          </p:spPr>
        </p:sp>
        <p:sp>
          <p:nvSpPr>
            <p:cNvPr id="13" name="Google Shape;13;p1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411"/>
              </a:srgbClr>
            </a:solidFill>
            <a:ln>
              <a:noFill/>
            </a:ln>
          </p:spPr>
        </p:sp>
        <p:sp>
          <p:nvSpPr>
            <p:cNvPr id="14" name="Google Shape;14;p1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8"/>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10.png"/><Relationship Id="rId6"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1507067" y="2404534"/>
            <a:ext cx="8646224" cy="164630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accent1"/>
              </a:buClr>
              <a:buSzPts val="5400"/>
              <a:buFont typeface="Trebuchet MS"/>
              <a:buNone/>
            </a:pPr>
            <a:r>
              <a:rPr lang="da-DK"/>
              <a:t>Strategi for biodiversitet i området Kildemarken og Skovgården</a:t>
            </a:r>
            <a:endParaRPr/>
          </a:p>
        </p:txBody>
      </p:sp>
      <p:sp>
        <p:nvSpPr>
          <p:cNvPr id="144" name="Google Shape;144;p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1440"/>
              <a:buNone/>
            </a:pPr>
            <a:r>
              <a:rPr lang="da-DK"/>
              <a:t>Udarbejdet af Biogruppen oktober 2022</a:t>
            </a:r>
            <a:endParaRPr/>
          </a:p>
          <a:p>
            <a:pPr indent="0" lvl="0" marL="0" rtl="0" algn="r">
              <a:lnSpc>
                <a:spcPct val="100000"/>
              </a:lnSpc>
              <a:spcBef>
                <a:spcPts val="1000"/>
              </a:spcBef>
              <a:spcAft>
                <a:spcPts val="0"/>
              </a:spcAft>
              <a:buSzPts val="1440"/>
              <a:buNone/>
            </a:pPr>
            <a:r>
              <a:rPr lang="da-DK"/>
              <a:t>med udgangspunkt i landskabsarkitekt Olga Rakitchenkovas speciale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ph type="title"/>
          </p:nvPr>
        </p:nvSpPr>
        <p:spPr>
          <a:xfrm>
            <a:off x="677334" y="609600"/>
            <a:ext cx="2393670" cy="17971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00000"/>
              <a:buFont typeface="Trebuchet MS"/>
              <a:buNone/>
            </a:pPr>
            <a:r>
              <a:rPr lang="da-DK"/>
              <a:t>OVERBLIK</a:t>
            </a:r>
            <a:br>
              <a:rPr lang="da-DK"/>
            </a:br>
            <a:r>
              <a:rPr lang="da-DK"/>
              <a:t>OVER </a:t>
            </a:r>
            <a:br>
              <a:rPr lang="da-DK"/>
            </a:br>
            <a:r>
              <a:rPr lang="da-DK"/>
              <a:t>OMRÅDET</a:t>
            </a:r>
            <a:br>
              <a:rPr lang="da-DK"/>
            </a:br>
            <a:endParaRPr/>
          </a:p>
        </p:txBody>
      </p:sp>
      <p:pic>
        <p:nvPicPr>
          <p:cNvPr id="203" name="Google Shape;203;p10"/>
          <p:cNvPicPr preferRelativeResize="0"/>
          <p:nvPr>
            <p:ph idx="1" type="body"/>
          </p:nvPr>
        </p:nvPicPr>
        <p:blipFill rotWithShape="1">
          <a:blip r:embed="rId3">
            <a:alphaModFix/>
          </a:blip>
          <a:srcRect b="0" l="0" r="0" t="0"/>
          <a:stretch/>
        </p:blipFill>
        <p:spPr>
          <a:xfrm>
            <a:off x="3200400" y="147530"/>
            <a:ext cx="8609162" cy="6598327"/>
          </a:xfrm>
          <a:prstGeom prst="rect">
            <a:avLst/>
          </a:prstGeom>
          <a:noFill/>
          <a:ln>
            <a:noFill/>
          </a:ln>
        </p:spPr>
      </p:pic>
      <p:sp>
        <p:nvSpPr>
          <p:cNvPr id="204" name="Google Shape;204;p10"/>
          <p:cNvSpPr txBox="1"/>
          <p:nvPr/>
        </p:nvSpPr>
        <p:spPr>
          <a:xfrm>
            <a:off x="802257" y="2605177"/>
            <a:ext cx="194094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a-DK" sz="1800" u="none" cap="none" strike="noStrike">
                <a:solidFill>
                  <a:schemeClr val="dk1"/>
                </a:solidFill>
                <a:latin typeface="Trebuchet MS"/>
                <a:ea typeface="Trebuchet MS"/>
                <a:cs typeface="Trebuchet MS"/>
                <a:sym typeface="Trebuchet MS"/>
              </a:rPr>
              <a:t>og midlertidig navngivning af områdets delarealer</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STRATEGIERNE</a:t>
            </a:r>
            <a:endParaRPr/>
          </a:p>
        </p:txBody>
      </p:sp>
      <p:sp>
        <p:nvSpPr>
          <p:cNvPr id="210" name="Google Shape;210;p11"/>
          <p:cNvSpPr txBox="1"/>
          <p:nvPr>
            <p:ph idx="1" type="body"/>
          </p:nvPr>
        </p:nvSpPr>
        <p:spPr>
          <a:xfrm>
            <a:off x="677334" y="1345721"/>
            <a:ext cx="8596668" cy="4695641"/>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SzPts val="1440"/>
              <a:buChar char="►"/>
            </a:pPr>
            <a:r>
              <a:rPr lang="da-DK"/>
              <a:t>Mål 2 nedbrydes i fire strategier:</a:t>
            </a:r>
            <a:endParaRPr/>
          </a:p>
          <a:p>
            <a:pPr indent="-285750" lvl="1" marL="742950" rtl="0" algn="l">
              <a:lnSpc>
                <a:spcPct val="100000"/>
              </a:lnSpc>
              <a:spcBef>
                <a:spcPts val="1000"/>
              </a:spcBef>
              <a:spcAft>
                <a:spcPts val="0"/>
              </a:spcAft>
              <a:buSzPts val="1280"/>
              <a:buChar char="►"/>
            </a:pPr>
            <a:r>
              <a:rPr lang="da-DK"/>
              <a:t>Strategi 1: Forbedr forholdene</a:t>
            </a:r>
            <a:endParaRPr/>
          </a:p>
          <a:p>
            <a:pPr indent="-228600" lvl="2" marL="1143000" rtl="0" algn="l">
              <a:lnSpc>
                <a:spcPct val="100000"/>
              </a:lnSpc>
              <a:spcBef>
                <a:spcPts val="1000"/>
              </a:spcBef>
              <a:spcAft>
                <a:spcPts val="0"/>
              </a:spcAft>
              <a:buSzPts val="1120"/>
              <a:buChar char="►"/>
            </a:pPr>
            <a:r>
              <a:rPr lang="da-DK"/>
              <a:t>Håndtering af skybrud på stedet kan opdeles i mindre og større tiltag. Små fordybninger i forbindelse med etablering af bede, blomsterenge eller opholdspladser kan være med til at håndtere små mængder af regnvand lokalt, og på samme måde ophobes vandet for planternes brug. </a:t>
            </a:r>
            <a:br>
              <a:rPr lang="da-DK"/>
            </a:br>
            <a:br>
              <a:rPr lang="da-DK"/>
            </a:br>
            <a:r>
              <a:rPr lang="da-DK"/>
              <a:t>De områder, hvor der særligt skal tænkes på skybrudshåndtering, er de områder, hvor der er lavninger i landskabet, som teoretisk vil kunne blive fyldt ved skybrud. Det drejer sig særligt om et større område i Skovgården (område 10), hvor der dog allerede er etableret en sø i noget af området. Derudover vedrører det lavningen ved “Skovengen” (område B) samt et mindre område på Grønningen (område fire). </a:t>
            </a:r>
            <a:endParaRPr/>
          </a:p>
          <a:p>
            <a:pPr indent="0" lvl="0" marL="1371600" rtl="0" algn="l">
              <a:lnSpc>
                <a:spcPct val="100000"/>
              </a:lnSpc>
              <a:spcBef>
                <a:spcPts val="1000"/>
              </a:spcBef>
              <a:spcAft>
                <a:spcPts val="0"/>
              </a:spcAft>
              <a:buNone/>
            </a:pPr>
            <a:r>
              <a:t/>
            </a:r>
            <a:endParaRPr>
              <a:highlight>
                <a:srgbClr val="FFFF00"/>
              </a:highlight>
            </a:endParaRPr>
          </a:p>
          <a:p>
            <a:pPr indent="-228600" lvl="2" marL="1143000" rtl="0" algn="l">
              <a:lnSpc>
                <a:spcPct val="100000"/>
              </a:lnSpc>
              <a:spcBef>
                <a:spcPts val="1000"/>
              </a:spcBef>
              <a:spcAft>
                <a:spcPts val="0"/>
              </a:spcAft>
              <a:buSzPts val="1120"/>
              <a:buChar char="►"/>
            </a:pPr>
            <a:r>
              <a:rPr lang="da-DK"/>
              <a:t>Træbeplantninger på område to, tre og fire kan udtyndes, dog skal der passes på at ikke ødelægge det samlede sammenhængende udtryk af beplantninger. Dette vil ikke mindske skyggen, som kastes fra bygninger, men vil forøge mængde af lys længere forude. Det anbefales gennem udtyndingen og tilplantninger at skabe en mere varierende og etageret beplantning, der </a:t>
            </a:r>
            <a:r>
              <a:rPr lang="da-DK">
                <a:extLst>
                  <a:ext uri="http://customooxmlschemas.google.com/">
                    <go:slidesCustomData xmlns:go="http://customooxmlschemas.google.com/" textRoundtripDataId="4"/>
                  </a:ext>
                </a:extLst>
              </a:rPr>
              <a:t>formidler</a:t>
            </a:r>
            <a:r>
              <a:rPr lang="da-DK"/>
              <a:t> skalaen fra etagebygninger og ned i menneskehøjde</a:t>
            </a:r>
            <a:endParaRPr/>
          </a:p>
          <a:p>
            <a:pPr indent="-157480" lvl="2" marL="1143000" rtl="0" algn="l">
              <a:lnSpc>
                <a:spcPct val="100000"/>
              </a:lnSpc>
              <a:spcBef>
                <a:spcPts val="1000"/>
              </a:spcBef>
              <a:spcAft>
                <a:spcPts val="0"/>
              </a:spcAft>
              <a:buSzPts val="112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STRATEGIERNE</a:t>
            </a:r>
            <a:endParaRPr/>
          </a:p>
        </p:txBody>
      </p:sp>
      <p:sp>
        <p:nvSpPr>
          <p:cNvPr id="216" name="Google Shape;216;p12"/>
          <p:cNvSpPr txBox="1"/>
          <p:nvPr>
            <p:ph idx="1" type="body"/>
          </p:nvPr>
        </p:nvSpPr>
        <p:spPr>
          <a:xfrm>
            <a:off x="677334" y="1345721"/>
            <a:ext cx="8596668" cy="5176265"/>
          </a:xfrm>
          <a:prstGeom prst="rect">
            <a:avLst/>
          </a:prstGeom>
          <a:noFill/>
          <a:ln>
            <a:noFill/>
          </a:ln>
        </p:spPr>
        <p:txBody>
          <a:bodyPr anchorCtr="0" anchor="t" bIns="45700" lIns="91425" spcFirstLastPara="1" rIns="91425" wrap="square" tIns="45700">
            <a:normAutofit lnSpcReduction="20000"/>
          </a:bodyPr>
          <a:lstStyle/>
          <a:p>
            <a:pPr indent="-349757" lvl="0" marL="342900" rtl="0" algn="l">
              <a:lnSpc>
                <a:spcPct val="100000"/>
              </a:lnSpc>
              <a:spcBef>
                <a:spcPts val="0"/>
              </a:spcBef>
              <a:spcAft>
                <a:spcPts val="0"/>
              </a:spcAft>
              <a:buSzPts val="1440"/>
              <a:buChar char="►"/>
            </a:pPr>
            <a:r>
              <a:rPr lang="da-DK"/>
              <a:t>Mål 2 nedbrydes i fire </a:t>
            </a:r>
            <a:r>
              <a:rPr lang="da-DK">
                <a:extLst>
                  <a:ext uri="http://customooxmlschemas.google.com/">
                    <go:slidesCustomData xmlns:go="http://customooxmlschemas.google.com/" textRoundtripDataId="5"/>
                  </a:ext>
                </a:extLst>
              </a:rPr>
              <a:t>strategier</a:t>
            </a:r>
            <a:r>
              <a:rPr lang="da-DK"/>
              <a:t>:</a:t>
            </a:r>
            <a:endParaRPr/>
          </a:p>
          <a:p>
            <a:pPr indent="-291846" lvl="1" marL="742950" rtl="0" algn="l">
              <a:lnSpc>
                <a:spcPct val="100000"/>
              </a:lnSpc>
              <a:spcBef>
                <a:spcPts val="1000"/>
              </a:spcBef>
              <a:spcAft>
                <a:spcPts val="0"/>
              </a:spcAft>
              <a:buSzPts val="1280"/>
              <a:buChar char="►"/>
            </a:pPr>
            <a:r>
              <a:rPr lang="da-DK"/>
              <a:t>Strategi 2: Brug naturnære løsninger</a:t>
            </a:r>
            <a:endParaRPr/>
          </a:p>
          <a:p>
            <a:pPr indent="-233933" lvl="2" marL="1143000" rtl="0" algn="l">
              <a:lnSpc>
                <a:spcPct val="100000"/>
              </a:lnSpc>
              <a:spcBef>
                <a:spcPts val="1000"/>
              </a:spcBef>
              <a:spcAft>
                <a:spcPts val="0"/>
              </a:spcAft>
              <a:buSzPts val="1120"/>
              <a:buChar char="►"/>
            </a:pPr>
            <a:r>
              <a:rPr lang="da-DK"/>
              <a:t>I stedet for de intensivt krævende grønne arealer, anbefales det at bruge mere dynamisk tilgang, hvor man bruger biologiske processer som redskab, såkaldte naturnære løsninger.</a:t>
            </a:r>
            <a:endParaRPr/>
          </a:p>
          <a:p>
            <a:pPr indent="-233933" lvl="2" marL="1143000" rtl="0" algn="l">
              <a:lnSpc>
                <a:spcPct val="100000"/>
              </a:lnSpc>
              <a:spcBef>
                <a:spcPts val="1000"/>
              </a:spcBef>
              <a:spcAft>
                <a:spcPts val="0"/>
              </a:spcAft>
              <a:buSzPts val="1120"/>
              <a:buChar char="►"/>
            </a:pPr>
            <a:r>
              <a:rPr lang="da-DK"/>
              <a:t>Naturnære løsninger har til formål at:</a:t>
            </a:r>
            <a:endParaRPr/>
          </a:p>
          <a:p>
            <a:pPr indent="-233172" lvl="3" marL="1600200" rtl="0" algn="l">
              <a:lnSpc>
                <a:spcPct val="100000"/>
              </a:lnSpc>
              <a:spcBef>
                <a:spcPts val="1000"/>
              </a:spcBef>
              <a:spcAft>
                <a:spcPts val="0"/>
              </a:spcAft>
              <a:buSzPts val="960"/>
              <a:buChar char="►"/>
            </a:pPr>
            <a:r>
              <a:rPr lang="da-DK"/>
              <a:t>skabe stabile forhold i fx levesteder for dyr og planter</a:t>
            </a:r>
            <a:endParaRPr/>
          </a:p>
          <a:p>
            <a:pPr indent="-233172" lvl="3" marL="1600200" rtl="0" algn="l">
              <a:lnSpc>
                <a:spcPct val="100000"/>
              </a:lnSpc>
              <a:spcBef>
                <a:spcPts val="1000"/>
              </a:spcBef>
              <a:spcAft>
                <a:spcPts val="0"/>
              </a:spcAft>
              <a:buSzPts val="960"/>
              <a:buChar char="►"/>
            </a:pPr>
            <a:r>
              <a:rPr lang="da-DK"/>
              <a:t>understøtte selvforyngelse og selvspredning, naturlig henfald mm.</a:t>
            </a:r>
            <a:endParaRPr/>
          </a:p>
          <a:p>
            <a:pPr indent="-233172" lvl="3" marL="1600200" rtl="0" algn="l">
              <a:lnSpc>
                <a:spcPct val="100000"/>
              </a:lnSpc>
              <a:spcBef>
                <a:spcPts val="1000"/>
              </a:spcBef>
              <a:spcAft>
                <a:spcPts val="0"/>
              </a:spcAft>
              <a:buSzPts val="960"/>
              <a:buChar char="►"/>
            </a:pPr>
            <a:r>
              <a:rPr lang="da-DK"/>
              <a:t>fremme antallet af levesteder</a:t>
            </a:r>
            <a:endParaRPr/>
          </a:p>
          <a:p>
            <a:pPr indent="-233172" lvl="3" marL="1600200" rtl="0" algn="l">
              <a:lnSpc>
                <a:spcPct val="100000"/>
              </a:lnSpc>
              <a:spcBef>
                <a:spcPts val="1000"/>
              </a:spcBef>
              <a:spcAft>
                <a:spcPts val="0"/>
              </a:spcAft>
              <a:buSzPts val="960"/>
              <a:buChar char="►"/>
            </a:pPr>
            <a:r>
              <a:rPr lang="da-DK"/>
              <a:t>fremme artsrigdommen (biodiversitet)</a:t>
            </a:r>
            <a:endParaRPr/>
          </a:p>
          <a:p>
            <a:pPr indent="-233933" lvl="2" marL="1143000" rtl="0" algn="l">
              <a:lnSpc>
                <a:spcPct val="100000"/>
              </a:lnSpc>
              <a:spcBef>
                <a:spcPts val="1000"/>
              </a:spcBef>
              <a:spcAft>
                <a:spcPts val="0"/>
              </a:spcAft>
              <a:buSzPts val="1120"/>
              <a:buChar char="►"/>
            </a:pPr>
            <a:r>
              <a:rPr lang="da-DK"/>
              <a:t>Det anbefales at transformere nogle af de intensivt plejede typologier af grøn infrastruktur til typologier inspireret af naturlige biotoper, så som krat, overdrev, skov og eng.</a:t>
            </a:r>
            <a:endParaRPr/>
          </a:p>
          <a:p>
            <a:pPr indent="-233172" lvl="3" marL="1600200" rtl="0" algn="l">
              <a:lnSpc>
                <a:spcPct val="100000"/>
              </a:lnSpc>
              <a:spcBef>
                <a:spcPts val="1000"/>
              </a:spcBef>
              <a:spcAft>
                <a:spcPts val="0"/>
              </a:spcAft>
              <a:buSzPts val="960"/>
              <a:buChar char="►"/>
            </a:pPr>
            <a:r>
              <a:rPr lang="da-DK"/>
              <a:t>Græseng: brugsplæner omdannet til uklippet græs</a:t>
            </a:r>
            <a:endParaRPr/>
          </a:p>
          <a:p>
            <a:pPr indent="-233172" lvl="3" marL="1600200" rtl="0" algn="l">
              <a:lnSpc>
                <a:spcPct val="100000"/>
              </a:lnSpc>
              <a:spcBef>
                <a:spcPts val="1000"/>
              </a:spcBef>
              <a:spcAft>
                <a:spcPts val="0"/>
              </a:spcAft>
              <a:buSzPts val="960"/>
              <a:buChar char="►"/>
            </a:pPr>
            <a:r>
              <a:rPr lang="da-DK"/>
              <a:t>Blomstereng: åbent område hvor blomstrende urter dominerer.</a:t>
            </a:r>
            <a:endParaRPr/>
          </a:p>
          <a:p>
            <a:pPr indent="-233172" lvl="3" marL="1600200" rtl="0" algn="l">
              <a:lnSpc>
                <a:spcPct val="100000"/>
              </a:lnSpc>
              <a:spcBef>
                <a:spcPts val="1000"/>
              </a:spcBef>
              <a:spcAft>
                <a:spcPts val="0"/>
              </a:spcAft>
              <a:buSzPts val="960"/>
              <a:buChar char="►"/>
            </a:pPr>
            <a:r>
              <a:rPr lang="da-DK"/>
              <a:t>Overdrev: åbent område med spredt bevoksning af buske og træer. Overdrevslandskab bidrager med høj biologisk og rekreativ værdi.</a:t>
            </a:r>
            <a:endParaRPr/>
          </a:p>
          <a:p>
            <a:pPr indent="-233172" lvl="3" marL="1600200" rtl="0" algn="l">
              <a:lnSpc>
                <a:spcPct val="100000"/>
              </a:lnSpc>
              <a:spcBef>
                <a:spcPts val="1000"/>
              </a:spcBef>
              <a:spcAft>
                <a:spcPts val="0"/>
              </a:spcAft>
              <a:buSzPts val="960"/>
              <a:buChar char="►"/>
            </a:pPr>
            <a:r>
              <a:rPr lang="da-DK"/>
              <a:t>Skov: eksisterende skovarealer etageres og omdannes til løv- og nåleblandet skov. Skoven vil kunne bidrage til biodiversiteten, grundvandsdannelsen, CO2-bindingen, lokale klima, og vil være en vigtigt sted for rekreation.</a:t>
            </a:r>
            <a:endParaRPr/>
          </a:p>
          <a:p>
            <a:pPr indent="-233172" lvl="3" marL="1600200" rtl="0" algn="l">
              <a:lnSpc>
                <a:spcPct val="100000"/>
              </a:lnSpc>
              <a:spcBef>
                <a:spcPts val="1000"/>
              </a:spcBef>
              <a:spcAft>
                <a:spcPts val="0"/>
              </a:spcAft>
              <a:buSzPts val="960"/>
              <a:buChar char="►"/>
            </a:pPr>
            <a:r>
              <a:rPr lang="da-DK"/>
              <a:t>Sø: eksisterende søer trives ikke og der skal professionel rådgivning til hvad der kan opretholde den naturlige vandbalance og kvalitet.</a:t>
            </a:r>
            <a:endParaRPr/>
          </a:p>
        </p:txBody>
      </p:sp>
      <p:pic>
        <p:nvPicPr>
          <p:cNvPr id="217" name="Google Shape;217;p12"/>
          <p:cNvPicPr preferRelativeResize="0"/>
          <p:nvPr/>
        </p:nvPicPr>
        <p:blipFill rotWithShape="1">
          <a:blip r:embed="rId3">
            <a:alphaModFix/>
          </a:blip>
          <a:srcRect b="0" l="0" r="0" t="0"/>
          <a:stretch/>
        </p:blipFill>
        <p:spPr>
          <a:xfrm>
            <a:off x="9984944" y="212142"/>
            <a:ext cx="2057578" cy="1493649"/>
          </a:xfrm>
          <a:prstGeom prst="rect">
            <a:avLst/>
          </a:prstGeom>
          <a:noFill/>
          <a:ln>
            <a:noFill/>
          </a:ln>
        </p:spPr>
      </p:pic>
      <p:pic>
        <p:nvPicPr>
          <p:cNvPr id="218" name="Google Shape;218;p12"/>
          <p:cNvPicPr preferRelativeResize="0"/>
          <p:nvPr/>
        </p:nvPicPr>
        <p:blipFill rotWithShape="1">
          <a:blip r:embed="rId4">
            <a:alphaModFix/>
          </a:blip>
          <a:srcRect b="0" l="0" r="0" t="0"/>
          <a:stretch/>
        </p:blipFill>
        <p:spPr>
          <a:xfrm>
            <a:off x="9984944" y="2021537"/>
            <a:ext cx="2057578" cy="1032921"/>
          </a:xfrm>
          <a:prstGeom prst="rect">
            <a:avLst/>
          </a:prstGeom>
          <a:noFill/>
          <a:ln>
            <a:noFill/>
          </a:ln>
        </p:spPr>
      </p:pic>
      <p:pic>
        <p:nvPicPr>
          <p:cNvPr id="219" name="Google Shape;219;p12"/>
          <p:cNvPicPr preferRelativeResize="0"/>
          <p:nvPr/>
        </p:nvPicPr>
        <p:blipFill rotWithShape="1">
          <a:blip r:embed="rId5">
            <a:alphaModFix/>
          </a:blip>
          <a:srcRect b="0" l="0" r="0" t="0"/>
          <a:stretch/>
        </p:blipFill>
        <p:spPr>
          <a:xfrm>
            <a:off x="9984944" y="3370204"/>
            <a:ext cx="2058520" cy="1225593"/>
          </a:xfrm>
          <a:prstGeom prst="rect">
            <a:avLst/>
          </a:prstGeom>
          <a:noFill/>
          <a:ln>
            <a:noFill/>
          </a:ln>
        </p:spPr>
      </p:pic>
      <p:pic>
        <p:nvPicPr>
          <p:cNvPr id="220" name="Google Shape;220;p12"/>
          <p:cNvPicPr preferRelativeResize="0"/>
          <p:nvPr/>
        </p:nvPicPr>
        <p:blipFill rotWithShape="1">
          <a:blip r:embed="rId6">
            <a:alphaModFix/>
          </a:blip>
          <a:srcRect b="0" l="0" r="0" t="0"/>
          <a:stretch/>
        </p:blipFill>
        <p:spPr>
          <a:xfrm>
            <a:off x="9984944" y="4911543"/>
            <a:ext cx="2057578" cy="17467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STRATEGIERNE</a:t>
            </a:r>
            <a:endParaRPr/>
          </a:p>
        </p:txBody>
      </p:sp>
      <p:sp>
        <p:nvSpPr>
          <p:cNvPr id="226" name="Google Shape;226;p13"/>
          <p:cNvSpPr txBox="1"/>
          <p:nvPr>
            <p:ph idx="1" type="body"/>
          </p:nvPr>
        </p:nvSpPr>
        <p:spPr>
          <a:xfrm>
            <a:off x="677334" y="1345721"/>
            <a:ext cx="8596668" cy="469564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da-DK"/>
              <a:t>Mål 2 nedbrydes i fire strategier:</a:t>
            </a:r>
            <a:endParaRPr/>
          </a:p>
          <a:p>
            <a:pPr indent="-285750" lvl="1" marL="742950" rtl="0" algn="l">
              <a:lnSpc>
                <a:spcPct val="100000"/>
              </a:lnSpc>
              <a:spcBef>
                <a:spcPts val="1000"/>
              </a:spcBef>
              <a:spcAft>
                <a:spcPts val="0"/>
              </a:spcAft>
              <a:buSzPts val="1280"/>
              <a:buChar char="►"/>
            </a:pPr>
            <a:r>
              <a:rPr lang="da-DK"/>
              <a:t>Strategi 3: Skab en mere sammenhængende grøn infrastruktur</a:t>
            </a:r>
            <a:endParaRPr/>
          </a:p>
          <a:p>
            <a:pPr indent="-228600" lvl="2" marL="1143000" rtl="0" algn="l">
              <a:lnSpc>
                <a:spcPct val="100000"/>
              </a:lnSpc>
              <a:spcBef>
                <a:spcPts val="1000"/>
              </a:spcBef>
              <a:spcAft>
                <a:spcPts val="0"/>
              </a:spcAft>
              <a:buSzPts val="1120"/>
              <a:buChar char="►"/>
            </a:pPr>
            <a:r>
              <a:rPr lang="da-DK"/>
              <a:t>Da området er blevet bygget i flere etaper, opleves de forskellige afdelinger adskilt fra hinanden. Brug det grønne til at skabe overgange og sammenhæng.</a:t>
            </a:r>
            <a:endParaRPr/>
          </a:p>
          <a:p>
            <a:pPr indent="-228600" lvl="2" marL="1143000" rtl="0" algn="l">
              <a:lnSpc>
                <a:spcPct val="100000"/>
              </a:lnSpc>
              <a:spcBef>
                <a:spcPts val="1000"/>
              </a:spcBef>
              <a:spcAft>
                <a:spcPts val="0"/>
              </a:spcAft>
              <a:buSzPts val="1120"/>
              <a:buChar char="►"/>
            </a:pPr>
            <a:r>
              <a:rPr lang="da-DK"/>
              <a:t>Implementering af strategi:</a:t>
            </a:r>
            <a:endParaRPr/>
          </a:p>
          <a:p>
            <a:pPr indent="-228600" lvl="3" marL="1600200" rtl="0" algn="l">
              <a:lnSpc>
                <a:spcPct val="100000"/>
              </a:lnSpc>
              <a:spcBef>
                <a:spcPts val="1000"/>
              </a:spcBef>
              <a:spcAft>
                <a:spcPts val="0"/>
              </a:spcAft>
              <a:buSzPts val="960"/>
              <a:buChar char="►"/>
            </a:pPr>
            <a:r>
              <a:rPr lang="da-DK"/>
              <a:t>lav nogle åbninger i eksisterende barrierer eller blødgør dem</a:t>
            </a:r>
            <a:endParaRPr/>
          </a:p>
          <a:p>
            <a:pPr indent="-228600" lvl="3" marL="1600200" rtl="0" algn="l">
              <a:lnSpc>
                <a:spcPct val="100000"/>
              </a:lnSpc>
              <a:spcBef>
                <a:spcPts val="1000"/>
              </a:spcBef>
              <a:spcAft>
                <a:spcPts val="0"/>
              </a:spcAft>
              <a:buSzPts val="960"/>
              <a:buChar char="►"/>
            </a:pPr>
            <a:r>
              <a:rPr lang="da-DK"/>
              <a:t>skab korridorer (forbindelser)</a:t>
            </a:r>
            <a:endParaRPr/>
          </a:p>
          <a:p>
            <a:pPr indent="-228600" lvl="3" marL="1600200" rtl="0" algn="l">
              <a:lnSpc>
                <a:spcPct val="100000"/>
              </a:lnSpc>
              <a:spcBef>
                <a:spcPts val="1000"/>
              </a:spcBef>
              <a:spcAft>
                <a:spcPts val="0"/>
              </a:spcAft>
              <a:buSzPts val="960"/>
              <a:buChar char="►"/>
            </a:pPr>
            <a:r>
              <a:rPr lang="da-DK"/>
              <a:t>brug elementerne, der gentages</a:t>
            </a:r>
            <a:endParaRPr/>
          </a:p>
          <a:p>
            <a:pPr indent="-228600" lvl="3" marL="1600200" rtl="0" algn="l">
              <a:lnSpc>
                <a:spcPct val="100000"/>
              </a:lnSpc>
              <a:spcBef>
                <a:spcPts val="1000"/>
              </a:spcBef>
              <a:spcAft>
                <a:spcPts val="0"/>
              </a:spcAft>
              <a:buSzPts val="960"/>
              <a:buChar char="►"/>
            </a:pPr>
            <a:r>
              <a:rPr lang="da-DK"/>
              <a:t>skab adgang til opholds-og aktivitetssteder</a:t>
            </a:r>
            <a:endParaRPr/>
          </a:p>
          <a:p>
            <a:pPr indent="-228600" lvl="3" marL="1600200" rtl="0" algn="l">
              <a:lnSpc>
                <a:spcPct val="100000"/>
              </a:lnSpc>
              <a:spcBef>
                <a:spcPts val="1000"/>
              </a:spcBef>
              <a:spcAft>
                <a:spcPts val="0"/>
              </a:spcAft>
              <a:buSzPts val="960"/>
              <a:buChar char="►"/>
            </a:pPr>
            <a:r>
              <a:rPr lang="da-DK"/>
              <a:t>skab flere stiforbindelser.</a:t>
            </a:r>
            <a:endParaRPr/>
          </a:p>
        </p:txBody>
      </p:sp>
      <p:pic>
        <p:nvPicPr>
          <p:cNvPr id="227" name="Google Shape;227;p13"/>
          <p:cNvPicPr preferRelativeResize="0"/>
          <p:nvPr/>
        </p:nvPicPr>
        <p:blipFill rotWithShape="1">
          <a:blip r:embed="rId3">
            <a:alphaModFix/>
          </a:blip>
          <a:srcRect b="0" l="0" r="0" t="0"/>
          <a:stretch/>
        </p:blipFill>
        <p:spPr>
          <a:xfrm>
            <a:off x="5427520" y="3492348"/>
            <a:ext cx="6480704" cy="30543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STRATEGIERNE</a:t>
            </a:r>
            <a:endParaRPr/>
          </a:p>
        </p:txBody>
      </p:sp>
      <p:sp>
        <p:nvSpPr>
          <p:cNvPr id="233" name="Google Shape;233;p14"/>
          <p:cNvSpPr txBox="1"/>
          <p:nvPr>
            <p:ph idx="1" type="body"/>
          </p:nvPr>
        </p:nvSpPr>
        <p:spPr>
          <a:xfrm>
            <a:off x="677334" y="1345721"/>
            <a:ext cx="7530232" cy="469564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da-DK"/>
              <a:t>Mål 2 nedbrydes i fire strategier:</a:t>
            </a:r>
            <a:endParaRPr/>
          </a:p>
          <a:p>
            <a:pPr indent="-285750" lvl="1" marL="742950" rtl="0" algn="l">
              <a:lnSpc>
                <a:spcPct val="100000"/>
              </a:lnSpc>
              <a:spcBef>
                <a:spcPts val="1000"/>
              </a:spcBef>
              <a:spcAft>
                <a:spcPts val="0"/>
              </a:spcAft>
              <a:buSzPts val="1280"/>
              <a:buChar char="►"/>
            </a:pPr>
            <a:r>
              <a:rPr lang="da-DK"/>
              <a:t>Strategi 4: Tænk bæredygtigt</a:t>
            </a:r>
            <a:endParaRPr/>
          </a:p>
          <a:p>
            <a:pPr indent="-228600" lvl="2" marL="1143000" rtl="0" algn="l">
              <a:lnSpc>
                <a:spcPct val="100000"/>
              </a:lnSpc>
              <a:spcBef>
                <a:spcPts val="1000"/>
              </a:spcBef>
              <a:spcAft>
                <a:spcPts val="0"/>
              </a:spcAft>
              <a:buSzPts val="1120"/>
              <a:buChar char="►"/>
            </a:pPr>
            <a:r>
              <a:rPr lang="da-DK"/>
              <a:t>De grønne arealer skal ses som et system og der skal tænkes på behov og efterspørgsel:</a:t>
            </a:r>
            <a:endParaRPr/>
          </a:p>
          <a:p>
            <a:pPr indent="-228600" lvl="3" marL="1600200" rtl="0" algn="l">
              <a:lnSpc>
                <a:spcPct val="100000"/>
              </a:lnSpc>
              <a:spcBef>
                <a:spcPts val="1000"/>
              </a:spcBef>
              <a:spcAft>
                <a:spcPts val="0"/>
              </a:spcAft>
              <a:buSzPts val="960"/>
              <a:buChar char="►"/>
            </a:pPr>
            <a:r>
              <a:rPr lang="da-DK"/>
              <a:t>genbrug så mange eksisterende ressourcer, som muligt</a:t>
            </a:r>
            <a:endParaRPr/>
          </a:p>
          <a:p>
            <a:pPr indent="-228600" lvl="3" marL="1600200" rtl="0" algn="l">
              <a:lnSpc>
                <a:spcPct val="100000"/>
              </a:lnSpc>
              <a:spcBef>
                <a:spcPts val="1000"/>
              </a:spcBef>
              <a:spcAft>
                <a:spcPts val="0"/>
              </a:spcAft>
              <a:buSzPts val="960"/>
              <a:buChar char="►"/>
            </a:pPr>
            <a:r>
              <a:rPr lang="da-DK"/>
              <a:t>tænk hvad der er ressourcer på stedet</a:t>
            </a:r>
            <a:endParaRPr/>
          </a:p>
          <a:p>
            <a:pPr indent="-228600" lvl="3" marL="1600200" rtl="0" algn="l">
              <a:lnSpc>
                <a:spcPct val="100000"/>
              </a:lnSpc>
              <a:spcBef>
                <a:spcPts val="1000"/>
              </a:spcBef>
              <a:spcAft>
                <a:spcPts val="0"/>
              </a:spcAft>
              <a:buSzPts val="960"/>
              <a:buChar char="►"/>
            </a:pPr>
            <a:r>
              <a:rPr lang="da-DK"/>
              <a:t>tænk processerne igennem; fx hvis der skal udtyndes i skoven, hvad skal vi gøre med træstammerne. Eller hvis der bliver slået højt græs, hvad vil der ske med høet?</a:t>
            </a:r>
            <a:endParaRPr/>
          </a:p>
        </p:txBody>
      </p:sp>
      <p:pic>
        <p:nvPicPr>
          <p:cNvPr id="234" name="Google Shape;234;p14"/>
          <p:cNvPicPr preferRelativeResize="0"/>
          <p:nvPr/>
        </p:nvPicPr>
        <p:blipFill rotWithShape="1">
          <a:blip r:embed="rId3">
            <a:alphaModFix/>
          </a:blip>
          <a:srcRect b="0" l="0" r="0" t="0"/>
          <a:stretch/>
        </p:blipFill>
        <p:spPr>
          <a:xfrm>
            <a:off x="8144380" y="707626"/>
            <a:ext cx="4047619" cy="1276190"/>
          </a:xfrm>
          <a:prstGeom prst="rect">
            <a:avLst/>
          </a:prstGeom>
          <a:noFill/>
          <a:ln>
            <a:noFill/>
          </a:ln>
        </p:spPr>
      </p:pic>
      <p:pic>
        <p:nvPicPr>
          <p:cNvPr id="235" name="Google Shape;235;p14"/>
          <p:cNvPicPr preferRelativeResize="0"/>
          <p:nvPr/>
        </p:nvPicPr>
        <p:blipFill rotWithShape="1">
          <a:blip r:embed="rId4">
            <a:alphaModFix/>
          </a:blip>
          <a:srcRect b="0" l="0" r="0" t="0"/>
          <a:stretch/>
        </p:blipFill>
        <p:spPr>
          <a:xfrm>
            <a:off x="8207566" y="2505747"/>
            <a:ext cx="3984433" cy="1142204"/>
          </a:xfrm>
          <a:prstGeom prst="rect">
            <a:avLst/>
          </a:prstGeom>
          <a:noFill/>
          <a:ln>
            <a:noFill/>
          </a:ln>
        </p:spPr>
      </p:pic>
      <p:pic>
        <p:nvPicPr>
          <p:cNvPr id="236" name="Google Shape;236;p14"/>
          <p:cNvPicPr preferRelativeResize="0"/>
          <p:nvPr/>
        </p:nvPicPr>
        <p:blipFill rotWithShape="1">
          <a:blip r:embed="rId5">
            <a:alphaModFix/>
          </a:blip>
          <a:srcRect b="0" l="0" r="0" t="0"/>
          <a:stretch/>
        </p:blipFill>
        <p:spPr>
          <a:xfrm>
            <a:off x="8207566" y="4169883"/>
            <a:ext cx="4000000" cy="1238095"/>
          </a:xfrm>
          <a:prstGeom prst="rect">
            <a:avLst/>
          </a:prstGeom>
          <a:noFill/>
          <a:ln>
            <a:noFill/>
          </a:ln>
        </p:spPr>
      </p:pic>
      <p:pic>
        <p:nvPicPr>
          <p:cNvPr id="237" name="Google Shape;237;p14"/>
          <p:cNvPicPr preferRelativeResize="0"/>
          <p:nvPr/>
        </p:nvPicPr>
        <p:blipFill rotWithShape="1">
          <a:blip r:embed="rId6">
            <a:alphaModFix/>
          </a:blip>
          <a:srcRect b="0" l="0" r="0" t="7279"/>
          <a:stretch/>
        </p:blipFill>
        <p:spPr>
          <a:xfrm>
            <a:off x="760692" y="4288282"/>
            <a:ext cx="4666667" cy="25697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type="title"/>
          </p:nvPr>
        </p:nvSpPr>
        <p:spPr>
          <a:xfrm>
            <a:off x="677334" y="609600"/>
            <a:ext cx="6564175" cy="428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da-DK" sz="2800"/>
              <a:t>BIOGRUPPENS UDVALGTE DELOMRÅDER</a:t>
            </a:r>
            <a:endParaRPr sz="2800"/>
          </a:p>
        </p:txBody>
      </p:sp>
      <p:sp>
        <p:nvSpPr>
          <p:cNvPr id="243" name="Google Shape;243;p15"/>
          <p:cNvSpPr txBox="1"/>
          <p:nvPr>
            <p:ph idx="1" type="body"/>
          </p:nvPr>
        </p:nvSpPr>
        <p:spPr>
          <a:xfrm>
            <a:off x="677334" y="1388853"/>
            <a:ext cx="5249013" cy="511895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0"/>
              </a:spcBef>
              <a:spcAft>
                <a:spcPts val="0"/>
              </a:spcAft>
              <a:buSzPct val="79999"/>
              <a:buNone/>
            </a:pPr>
            <a:r>
              <a:rPr lang="da-DK"/>
              <a:t>”Midtkilden” (område 4)</a:t>
            </a:r>
            <a:endParaRPr/>
          </a:p>
          <a:p>
            <a:pPr indent="-342900" lvl="0" marL="342900" rtl="0" algn="l">
              <a:lnSpc>
                <a:spcPct val="100000"/>
              </a:lnSpc>
              <a:spcBef>
                <a:spcPts val="1000"/>
              </a:spcBef>
              <a:spcAft>
                <a:spcPts val="0"/>
              </a:spcAft>
              <a:buSzPct val="79999"/>
              <a:buChar char="►"/>
            </a:pPr>
            <a:r>
              <a:rPr lang="da-DK"/>
              <a:t>Det foreslås at udføre en let udtynding af eksisterende træer med forsigtighed for ikke at ødelægge beplantningens overordnede udseende og forløb.</a:t>
            </a:r>
            <a:endParaRPr/>
          </a:p>
          <a:p>
            <a:pPr indent="-342900" lvl="0" marL="342900" rtl="0" algn="l">
              <a:lnSpc>
                <a:spcPct val="100000"/>
              </a:lnSpc>
              <a:spcBef>
                <a:spcPts val="1000"/>
              </a:spcBef>
              <a:spcAft>
                <a:spcPts val="0"/>
              </a:spcAft>
              <a:buSzPct val="79999"/>
              <a:buChar char="►"/>
            </a:pPr>
            <a:r>
              <a:rPr lang="da-DK"/>
              <a:t>For at </a:t>
            </a:r>
            <a:r>
              <a:rPr lang="da-DK">
                <a:extLst>
                  <a:ext uri="http://customooxmlschemas.google.com/">
                    <go:slidesCustomData xmlns:go="http://customooxmlschemas.google.com/" textRoundtripDataId="6"/>
                  </a:ext>
                </a:extLst>
              </a:rPr>
              <a:t>formidle</a:t>
            </a:r>
            <a:r>
              <a:rPr lang="da-DK"/>
              <a:t> skalaen fra de høje træer til mennesket foreslås det at integrere overdrevsinspireret landskab. Dette vil skabe en flerlagsopdelt vertikal struktur. Overdrevsvegetation består af mellemhøje træer, buske og undervækst af græs.</a:t>
            </a:r>
            <a:endParaRPr/>
          </a:p>
          <a:p>
            <a:pPr indent="-342900" lvl="0" marL="342900" rtl="0" algn="l">
              <a:lnSpc>
                <a:spcPct val="100000"/>
              </a:lnSpc>
              <a:spcBef>
                <a:spcPts val="1000"/>
              </a:spcBef>
              <a:spcAft>
                <a:spcPts val="0"/>
              </a:spcAft>
              <a:buSzPct val="79999"/>
              <a:buChar char="►"/>
            </a:pPr>
            <a:r>
              <a:rPr lang="da-DK"/>
              <a:t>Der kan etableres mindre opholds- og aktivitetspladser, som vil appellere til kortvarigt ophold. Udformning og indhold kan være forskelligt fra havebænk, bordbænkesæt, til træstammer eller trædestolper. Det vil være med til at ombryde området til et mindre rum. Alle pladser kan med fordel indrammes af en blomstereng-beplantning og høj græsvegetation. Blomsterengen vil give højere pryd-og biodiversitet-værdi og vil kunne fungere som frøspredningskilde til græsområder, og på den måde være med til at berige artssammensætningen på stedet.</a:t>
            </a:r>
            <a:endParaRPr/>
          </a:p>
        </p:txBody>
      </p:sp>
      <p:pic>
        <p:nvPicPr>
          <p:cNvPr id="244" name="Google Shape;244;p15"/>
          <p:cNvPicPr preferRelativeResize="0"/>
          <p:nvPr/>
        </p:nvPicPr>
        <p:blipFill rotWithShape="1">
          <a:blip r:embed="rId3">
            <a:alphaModFix/>
          </a:blip>
          <a:srcRect b="0" l="0" r="0" t="0"/>
          <a:stretch/>
        </p:blipFill>
        <p:spPr>
          <a:xfrm>
            <a:off x="7241509" y="105181"/>
            <a:ext cx="3854503" cy="3871596"/>
          </a:xfrm>
          <a:prstGeom prst="rect">
            <a:avLst/>
          </a:prstGeom>
          <a:noFill/>
          <a:ln>
            <a:noFill/>
          </a:ln>
        </p:spPr>
      </p:pic>
      <p:pic>
        <p:nvPicPr>
          <p:cNvPr id="245" name="Google Shape;245;p15"/>
          <p:cNvPicPr preferRelativeResize="0"/>
          <p:nvPr/>
        </p:nvPicPr>
        <p:blipFill rotWithShape="1">
          <a:blip r:embed="rId4">
            <a:alphaModFix/>
          </a:blip>
          <a:srcRect b="0" l="0" r="0" t="0"/>
          <a:stretch/>
        </p:blipFill>
        <p:spPr>
          <a:xfrm>
            <a:off x="5926347" y="4121701"/>
            <a:ext cx="6133381" cy="26336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6"/>
          <p:cNvSpPr txBox="1"/>
          <p:nvPr>
            <p:ph idx="1" type="body"/>
          </p:nvPr>
        </p:nvSpPr>
        <p:spPr>
          <a:xfrm>
            <a:off x="677334" y="1388853"/>
            <a:ext cx="6170938" cy="511895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SzPct val="79999"/>
              <a:buNone/>
            </a:pPr>
            <a:r>
              <a:rPr lang="da-DK"/>
              <a:t>”Kildebyskoven” (område 7) omdannes til ”Naturskoven”</a:t>
            </a:r>
            <a:endParaRPr/>
          </a:p>
          <a:p>
            <a:pPr indent="-342900" lvl="0" marL="342900" rtl="0" algn="l">
              <a:lnSpc>
                <a:spcPct val="100000"/>
              </a:lnSpc>
              <a:spcBef>
                <a:spcPts val="1000"/>
              </a:spcBef>
              <a:spcAft>
                <a:spcPts val="0"/>
              </a:spcAft>
              <a:buSzPct val="79999"/>
              <a:buChar char="►"/>
            </a:pPr>
            <a:r>
              <a:rPr lang="da-DK"/>
              <a:t>Der foreslås at omdanne den opdelte skov til en mere sammenhængende skov med naturnær drift. Ud over det foreslås at udvide skovarealet ved at inddrage en del af arealet af “den ubrugte fodboldbane”.</a:t>
            </a:r>
            <a:endParaRPr/>
          </a:p>
          <a:p>
            <a:pPr indent="-342900" lvl="0" marL="342900" rtl="0" algn="l">
              <a:lnSpc>
                <a:spcPct val="100000"/>
              </a:lnSpc>
              <a:spcBef>
                <a:spcPts val="1000"/>
              </a:spcBef>
              <a:spcAft>
                <a:spcPts val="0"/>
              </a:spcAft>
              <a:buSzPct val="79999"/>
              <a:buChar char="►"/>
            </a:pPr>
            <a:r>
              <a:rPr lang="da-DK"/>
              <a:t>Gennem udtynding af skoven og med introduktion af nye arter sigtes der efter at opnå en ny skovsammensætning, som vil bestå af:</a:t>
            </a:r>
            <a:endParaRPr/>
          </a:p>
          <a:p>
            <a:pPr indent="-285750" lvl="1" marL="742950" rtl="0" algn="l">
              <a:lnSpc>
                <a:spcPct val="100000"/>
              </a:lnSpc>
              <a:spcBef>
                <a:spcPts val="1000"/>
              </a:spcBef>
              <a:spcAft>
                <a:spcPts val="0"/>
              </a:spcAft>
              <a:buSzPct val="80000"/>
              <a:buChar char="►"/>
            </a:pPr>
            <a:r>
              <a:rPr lang="da-DK"/>
              <a:t>rødgran, nordmannsgran, lærk - 30 %; kirsebær- 20%; vintereg (introduceret art), skovfyr (introduceret art), østrigsk fyr, rødel (introduceret art)- 30 %; birk - 10 %; andet: røn, hæg, hassel, mirabel - 10 %.</a:t>
            </a:r>
            <a:endParaRPr/>
          </a:p>
          <a:p>
            <a:pPr indent="-342900" lvl="0" marL="342900" rtl="0" algn="l">
              <a:lnSpc>
                <a:spcPct val="100000"/>
              </a:lnSpc>
              <a:spcBef>
                <a:spcPts val="1000"/>
              </a:spcBef>
              <a:spcAft>
                <a:spcPts val="0"/>
              </a:spcAft>
              <a:buSzPct val="79999"/>
              <a:buChar char="►"/>
            </a:pPr>
            <a:r>
              <a:rPr lang="da-DK"/>
              <a:t>For at sikre skovens selvforyngelse og for at opnå bedre biologisk og rekreativ værdi er det vigtigt at arbejde aktivt med periodiske udtyndinger i selve skoven.</a:t>
            </a:r>
            <a:endParaRPr/>
          </a:p>
          <a:p>
            <a:pPr indent="-342900" lvl="0" marL="342900" rtl="0" algn="l">
              <a:lnSpc>
                <a:spcPct val="100000"/>
              </a:lnSpc>
              <a:spcBef>
                <a:spcPts val="1000"/>
              </a:spcBef>
              <a:spcAft>
                <a:spcPts val="0"/>
              </a:spcAft>
              <a:buSzPct val="79999"/>
              <a:buChar char="►"/>
            </a:pPr>
            <a:r>
              <a:rPr lang="da-DK"/>
              <a:t>Ved opholdspladser vil det være en god idé at etablere nogle striber med blomsterengsvegetation, dette vil give stedet højere pryd- og biodiversitetsværdi. </a:t>
            </a:r>
            <a:r>
              <a:rPr lang="da-DK">
                <a:extLst>
                  <a:ext uri="http://customooxmlschemas.google.com/">
                    <go:slidesCustomData xmlns:go="http://customooxmlschemas.google.com/" textRoundtripDataId="7"/>
                  </a:ext>
                </a:extLst>
              </a:rPr>
              <a:t>hugster</a:t>
            </a:r>
            <a:r>
              <a:rPr lang="da-DK"/>
              <a:t> langs kanten af skoven (brynet).</a:t>
            </a:r>
            <a:endParaRPr/>
          </a:p>
        </p:txBody>
      </p:sp>
      <p:pic>
        <p:nvPicPr>
          <p:cNvPr id="251" name="Google Shape;251;p16"/>
          <p:cNvPicPr preferRelativeResize="0"/>
          <p:nvPr/>
        </p:nvPicPr>
        <p:blipFill rotWithShape="1">
          <a:blip r:embed="rId3">
            <a:alphaModFix/>
          </a:blip>
          <a:srcRect b="0" l="0" r="0" t="0"/>
          <a:stretch/>
        </p:blipFill>
        <p:spPr>
          <a:xfrm>
            <a:off x="7276828" y="86264"/>
            <a:ext cx="4575922" cy="4584196"/>
          </a:xfrm>
          <a:prstGeom prst="rect">
            <a:avLst/>
          </a:prstGeom>
          <a:noFill/>
          <a:ln>
            <a:noFill/>
          </a:ln>
        </p:spPr>
      </p:pic>
      <p:pic>
        <p:nvPicPr>
          <p:cNvPr id="252" name="Google Shape;252;p16"/>
          <p:cNvPicPr preferRelativeResize="0"/>
          <p:nvPr/>
        </p:nvPicPr>
        <p:blipFill rotWithShape="1">
          <a:blip r:embed="rId4">
            <a:alphaModFix/>
          </a:blip>
          <a:srcRect b="0" l="0" r="0" t="0"/>
          <a:stretch/>
        </p:blipFill>
        <p:spPr>
          <a:xfrm>
            <a:off x="7276827" y="4849048"/>
            <a:ext cx="4575923" cy="1779526"/>
          </a:xfrm>
          <a:prstGeom prst="rect">
            <a:avLst/>
          </a:prstGeom>
          <a:noFill/>
          <a:ln>
            <a:noFill/>
          </a:ln>
        </p:spPr>
      </p:pic>
      <p:sp>
        <p:nvSpPr>
          <p:cNvPr id="253" name="Google Shape;253;p16"/>
          <p:cNvSpPr txBox="1"/>
          <p:nvPr/>
        </p:nvSpPr>
        <p:spPr>
          <a:xfrm>
            <a:off x="677334" y="609600"/>
            <a:ext cx="6564175" cy="4286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b="0" i="0" lang="da-DK" sz="2800" u="none" cap="none" strike="noStrike">
                <a:solidFill>
                  <a:schemeClr val="accent1"/>
                </a:solidFill>
                <a:latin typeface="Trebuchet MS"/>
                <a:ea typeface="Trebuchet MS"/>
                <a:cs typeface="Trebuchet MS"/>
                <a:sym typeface="Trebuchet MS"/>
              </a:rPr>
              <a:t>BIOGRUPPENS UDVALGTE DELOMRÅDER</a:t>
            </a:r>
            <a:endParaRPr b="0" i="0" sz="2800" u="none" cap="none" strike="noStrike">
              <a:solidFill>
                <a:schemeClr val="accen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Næste skridt</a:t>
            </a:r>
            <a:endParaRPr/>
          </a:p>
        </p:txBody>
      </p:sp>
      <p:sp>
        <p:nvSpPr>
          <p:cNvPr id="259" name="Google Shape;259;p17"/>
          <p:cNvSpPr txBox="1"/>
          <p:nvPr>
            <p:ph idx="1" type="body"/>
          </p:nvPr>
        </p:nvSpPr>
        <p:spPr>
          <a:xfrm>
            <a:off x="677325" y="1388850"/>
            <a:ext cx="8596800" cy="5197800"/>
          </a:xfrm>
          <a:prstGeom prst="rect">
            <a:avLst/>
          </a:prstGeom>
          <a:noFill/>
          <a:ln>
            <a:noFill/>
          </a:ln>
        </p:spPr>
        <p:txBody>
          <a:bodyPr anchorCtr="0" anchor="t" bIns="45700" lIns="91425" spcFirstLastPara="1" rIns="91425" wrap="square" tIns="45700">
            <a:normAutofit fontScale="77500" lnSpcReduction="10000"/>
          </a:bodyPr>
          <a:lstStyle/>
          <a:p>
            <a:pPr indent="-328071" lvl="0" marL="342900" rtl="0" algn="l">
              <a:lnSpc>
                <a:spcPct val="100000"/>
              </a:lnSpc>
              <a:spcBef>
                <a:spcPts val="0"/>
              </a:spcBef>
              <a:spcAft>
                <a:spcPts val="0"/>
              </a:spcAft>
              <a:buSzPct val="86486"/>
              <a:buChar char="►"/>
            </a:pPr>
            <a:r>
              <a:rPr lang="da-DK"/>
              <a:t>Biogruppen har påtaget sig at være projektstyrende i området.</a:t>
            </a:r>
            <a:endParaRPr/>
          </a:p>
          <a:p>
            <a:pPr indent="-328071" lvl="0" marL="342900" rtl="0" algn="l">
              <a:lnSpc>
                <a:spcPct val="100000"/>
              </a:lnSpc>
              <a:spcBef>
                <a:spcPts val="1000"/>
              </a:spcBef>
              <a:spcAft>
                <a:spcPts val="0"/>
              </a:spcAft>
              <a:buSzPct val="86486"/>
              <a:buChar char="►"/>
            </a:pPr>
            <a:r>
              <a:rPr lang="da-DK"/>
              <a:t>Biogruppens møder og aktiviteter vil fremover være åbent for alle at kunne deltage i efter egen interesse og fra gang til gang. Der vil fortsat være blivende medlemmer, som vil være den bærende drivkraft.</a:t>
            </a:r>
            <a:endParaRPr/>
          </a:p>
          <a:p>
            <a:pPr indent="-328071" lvl="0" marL="342900" rtl="0" algn="l">
              <a:lnSpc>
                <a:spcPct val="100000"/>
              </a:lnSpc>
              <a:spcBef>
                <a:spcPts val="1000"/>
              </a:spcBef>
              <a:spcAft>
                <a:spcPts val="0"/>
              </a:spcAft>
              <a:buSzPct val="86486"/>
              <a:buChar char="►"/>
            </a:pPr>
            <a:r>
              <a:rPr lang="da-DK"/>
              <a:t>Et af de principper Biogruppen allerede har vedtaget, er, at vi skal udnytte den jord, vi allerede har, og det betyder at urter, planter mv. skal kunne vokse i den eksisterende jord. Vi skal ikke arbejde imod naturen, men med den.</a:t>
            </a:r>
            <a:endParaRPr/>
          </a:p>
          <a:p>
            <a:pPr indent="-328071" lvl="0" marL="342900" rtl="0" algn="l">
              <a:lnSpc>
                <a:spcPct val="100000"/>
              </a:lnSpc>
              <a:spcBef>
                <a:spcPts val="1000"/>
              </a:spcBef>
              <a:spcAft>
                <a:spcPts val="0"/>
              </a:spcAft>
              <a:buSzPct val="86486"/>
              <a:buChar char="►"/>
            </a:pPr>
            <a:r>
              <a:rPr lang="da-DK"/>
              <a:t>Biogruppen vil fortsat bruge inddragelse af eksperter til rådgivning og vejledning.</a:t>
            </a:r>
            <a:endParaRPr/>
          </a:p>
          <a:p>
            <a:pPr indent="-328071" lvl="0" marL="342900" rtl="0" algn="l">
              <a:lnSpc>
                <a:spcPct val="100000"/>
              </a:lnSpc>
              <a:spcBef>
                <a:spcPts val="1000"/>
              </a:spcBef>
              <a:spcAft>
                <a:spcPts val="0"/>
              </a:spcAft>
              <a:buSzPct val="86486"/>
              <a:buChar char="►"/>
            </a:pPr>
            <a:r>
              <a:rPr lang="da-DK"/>
              <a:t>Der er et stort potentiale i at arbejde med fællesskaber i Grundejerforening Kildemarkens område. Det er ikke en del af Biogruppens fokus, men det vil blive diskuteret i Grundejerforeningens </a:t>
            </a:r>
            <a:r>
              <a:rPr lang="da-DK">
                <a:extLst>
                  <a:ext uri="http://customooxmlschemas.google.com/">
                    <go:slidesCustomData xmlns:go="http://customooxmlschemas.google.com/" textRoundtripDataId="8"/>
                  </a:ext>
                </a:extLst>
              </a:rPr>
              <a:t>bestyrelse</a:t>
            </a:r>
            <a:r>
              <a:rPr lang="da-DK"/>
              <a:t>. Det anses dog som en kærkommen sidegevinst, hvis noget af Biogruppens arbejde og små workshops kan føre til en større fællesskabsfølelse blandt beboerne.</a:t>
            </a:r>
            <a:endParaRPr/>
          </a:p>
          <a:p>
            <a:pPr indent="-328072" lvl="0" marL="342900" rtl="0" algn="l">
              <a:lnSpc>
                <a:spcPct val="100000"/>
              </a:lnSpc>
              <a:spcBef>
                <a:spcPts val="1000"/>
              </a:spcBef>
              <a:spcAft>
                <a:spcPts val="0"/>
              </a:spcAft>
              <a:buSzPct val="86486"/>
              <a:buChar char="►"/>
            </a:pPr>
            <a:r>
              <a:rPr lang="da-DK"/>
              <a:t>Biogruppens fokus er på alle delområder 1-9 + 13 (billede side 10). Efter en forhåbentlig godkendelse af strategi vil Biogruppen sammen med Grundejerforeningens bestyrelse prioritere områderne og hvilket område(r) der skal startes med.</a:t>
            </a:r>
            <a:endParaRPr/>
          </a:p>
          <a:p>
            <a:pPr indent="-322326" lvl="0" marL="342900" rtl="0" algn="l">
              <a:lnSpc>
                <a:spcPct val="100000"/>
              </a:lnSpc>
              <a:spcBef>
                <a:spcPts val="1000"/>
              </a:spcBef>
              <a:spcAft>
                <a:spcPts val="0"/>
              </a:spcAft>
              <a:buSzPct val="79999"/>
              <a:buChar char="►"/>
            </a:pPr>
            <a:r>
              <a:rPr lang="da-DK"/>
              <a:t>Prioritering skal ske med afsæt i en realistisk tidsplan under hensyntagen til det økonomiske råderum.</a:t>
            </a:r>
            <a:endParaRPr/>
          </a:p>
          <a:p>
            <a:pPr indent="-322326" lvl="0" marL="342900" rtl="0" algn="l">
              <a:lnSpc>
                <a:spcPct val="100000"/>
              </a:lnSpc>
              <a:spcBef>
                <a:spcPts val="1000"/>
              </a:spcBef>
              <a:spcAft>
                <a:spcPts val="0"/>
              </a:spcAft>
              <a:buSzPct val="79999"/>
              <a:buChar char="►"/>
            </a:pPr>
            <a:r>
              <a:rPr lang="da-DK"/>
              <a:t>At få operationaliseret strategien vil tage lang tid. Tiltagene vil variere fra kortsigtede, økonomisk lette tiltag (her og nu værdi) og til økonomisk tunge og langsigtede bæredygtige løsninger (+20 år).</a:t>
            </a:r>
            <a:endParaRPr/>
          </a:p>
          <a:p>
            <a:pPr indent="-322326" lvl="0" marL="342900" rtl="0" algn="l">
              <a:lnSpc>
                <a:spcPct val="100000"/>
              </a:lnSpc>
              <a:spcBef>
                <a:spcPts val="1000"/>
              </a:spcBef>
              <a:spcAft>
                <a:spcPts val="0"/>
              </a:spcAft>
              <a:buSzPct val="79999"/>
              <a:buChar char="►"/>
            </a:pPr>
            <a:r>
              <a:rPr lang="da-DK"/>
              <a:t>Da Biogruppen ikke selv har et budget vil gruppen være afhængig af støtte fra Grundejerforening Kildemarken samt at søge finansiering gennem mulige fonde mv.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FORORD</a:t>
            </a:r>
            <a:endParaRPr/>
          </a:p>
        </p:txBody>
      </p:sp>
      <p:sp>
        <p:nvSpPr>
          <p:cNvPr id="150" name="Google Shape;150;p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da-DK"/>
              <a:t>Formuleringer, resultater, billeder mv. er brugt i præsentationen efter aftale med landskabsarkitekt Olga Rakitchenkova.</a:t>
            </a:r>
            <a:endParaRPr/>
          </a:p>
          <a:p>
            <a:pPr indent="-342900" lvl="0" marL="342900" rtl="0" algn="l">
              <a:lnSpc>
                <a:spcPct val="100000"/>
              </a:lnSpc>
              <a:spcBef>
                <a:spcPts val="1000"/>
              </a:spcBef>
              <a:spcAft>
                <a:spcPts val="0"/>
              </a:spcAft>
              <a:buSzPts val="1440"/>
              <a:buChar char="►"/>
            </a:pPr>
            <a:r>
              <a:rPr lang="da-DK"/>
              <a:t>Strategien er godkendt af bestyrelsen i Grundejerforening Kildemarken november 2022.</a:t>
            </a:r>
            <a:endParaRPr/>
          </a:p>
          <a:p>
            <a:pPr indent="-342900" lvl="0" marL="342900" rtl="0" algn="l">
              <a:lnSpc>
                <a:spcPct val="100000"/>
              </a:lnSpc>
              <a:spcBef>
                <a:spcPts val="1000"/>
              </a:spcBef>
              <a:spcAft>
                <a:spcPts val="0"/>
              </a:spcAft>
              <a:buSzPts val="1440"/>
              <a:buChar char="►"/>
            </a:pPr>
            <a:r>
              <a:rPr lang="da-DK"/>
              <a:t>Da strategien inkluderer områder udenfor Grundejerforening Kildemarkens område er der indhentet særskilt godkendelse fra:</a:t>
            </a:r>
            <a:endParaRPr/>
          </a:p>
          <a:p>
            <a:pPr indent="-320040" lvl="1" marL="914400" rtl="0" algn="l">
              <a:lnSpc>
                <a:spcPct val="100000"/>
              </a:lnSpc>
              <a:spcBef>
                <a:spcPts val="1000"/>
              </a:spcBef>
              <a:spcAft>
                <a:spcPts val="0"/>
              </a:spcAft>
              <a:buSzPts val="1440"/>
              <a:buChar char="►"/>
            </a:pPr>
            <a:r>
              <a:rPr lang="da-DK"/>
              <a:t>Bestyrelsesformand for andelsforeningen AB Skovgården</a:t>
            </a:r>
            <a:endParaRPr/>
          </a:p>
          <a:p>
            <a:pPr indent="-320040" lvl="1" marL="914400" rtl="0" algn="l">
              <a:lnSpc>
                <a:spcPct val="100000"/>
              </a:lnSpc>
              <a:spcBef>
                <a:spcPts val="1000"/>
              </a:spcBef>
              <a:spcAft>
                <a:spcPts val="0"/>
              </a:spcAft>
              <a:buSzPts val="1440"/>
              <a:buChar char="►"/>
            </a:pPr>
            <a:r>
              <a:rPr lang="da-DK"/>
              <a:t>Bestyrelsesformand for RAB-</a:t>
            </a:r>
            <a:r>
              <a:rPr lang="da-DK"/>
              <a:t>afdelingen </a:t>
            </a:r>
            <a:r>
              <a:rPr lang="da-DK"/>
              <a:t>Skovgården</a:t>
            </a:r>
            <a:endParaRPr/>
          </a:p>
          <a:p>
            <a:pPr indent="0" lvl="0" marL="0" rtl="0" algn="l">
              <a:lnSpc>
                <a:spcPct val="100000"/>
              </a:lnSpc>
              <a:spcBef>
                <a:spcPts val="1000"/>
              </a:spcBef>
              <a:spcAft>
                <a:spcPts val="0"/>
              </a:spcAft>
              <a:buNone/>
            </a:pPr>
            <a:r>
              <a:t/>
            </a:r>
            <a:endParaRPr/>
          </a:p>
          <a:p>
            <a:pPr indent="-251459" lvl="0" marL="342900" rtl="0" algn="l">
              <a:lnSpc>
                <a:spcPct val="100000"/>
              </a:lnSpc>
              <a:spcBef>
                <a:spcPts val="1000"/>
              </a:spcBef>
              <a:spcAft>
                <a:spcPts val="0"/>
              </a:spcAft>
              <a:buSzPts val="14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INDHOLDSFORTEGNELSE</a:t>
            </a:r>
            <a:endParaRPr/>
          </a:p>
        </p:txBody>
      </p:sp>
      <p:sp>
        <p:nvSpPr>
          <p:cNvPr id="156" name="Google Shape;156;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SzPts val="1440"/>
              <a:buChar char="►"/>
            </a:pPr>
            <a:r>
              <a:rPr lang="da-DK"/>
              <a:t>Baggrund</a:t>
            </a:r>
            <a:endParaRPr/>
          </a:p>
          <a:p>
            <a:pPr indent="-342900" lvl="0" marL="342900" rtl="0" algn="l">
              <a:lnSpc>
                <a:spcPct val="100000"/>
              </a:lnSpc>
              <a:spcBef>
                <a:spcPts val="1000"/>
              </a:spcBef>
              <a:spcAft>
                <a:spcPts val="0"/>
              </a:spcAft>
              <a:buSzPts val="1440"/>
              <a:buChar char="►"/>
            </a:pPr>
            <a:r>
              <a:rPr lang="da-DK"/>
              <a:t>Afgrænsning – område</a:t>
            </a:r>
            <a:endParaRPr/>
          </a:p>
          <a:p>
            <a:pPr indent="-342900" lvl="0" marL="342900" rtl="0" algn="l">
              <a:lnSpc>
                <a:spcPct val="100000"/>
              </a:lnSpc>
              <a:spcBef>
                <a:spcPts val="1000"/>
              </a:spcBef>
              <a:spcAft>
                <a:spcPts val="0"/>
              </a:spcAft>
              <a:buSzPts val="1440"/>
              <a:buChar char="►"/>
            </a:pPr>
            <a:r>
              <a:rPr lang="da-DK"/>
              <a:t>Afgrænsning – strategi og mål</a:t>
            </a:r>
            <a:endParaRPr/>
          </a:p>
          <a:p>
            <a:pPr indent="-342900" lvl="0" marL="342900" rtl="0" algn="l">
              <a:lnSpc>
                <a:spcPct val="100000"/>
              </a:lnSpc>
              <a:spcBef>
                <a:spcPts val="1000"/>
              </a:spcBef>
              <a:spcAft>
                <a:spcPts val="0"/>
              </a:spcAft>
              <a:buSzPts val="1440"/>
              <a:buChar char="►"/>
            </a:pPr>
            <a:r>
              <a:rPr lang="da-DK"/>
              <a:t>Eksisterende grøn infrastruktur</a:t>
            </a:r>
            <a:endParaRPr/>
          </a:p>
          <a:p>
            <a:pPr indent="-342900" lvl="0" marL="342900" rtl="0" algn="l">
              <a:lnSpc>
                <a:spcPct val="100000"/>
              </a:lnSpc>
              <a:spcBef>
                <a:spcPts val="1000"/>
              </a:spcBef>
              <a:spcAft>
                <a:spcPts val="0"/>
              </a:spcAft>
              <a:buSzPts val="1440"/>
              <a:buChar char="►"/>
            </a:pPr>
            <a:r>
              <a:rPr lang="da-DK"/>
              <a:t>Interessenter og beboerinddragelse</a:t>
            </a:r>
            <a:endParaRPr/>
          </a:p>
          <a:p>
            <a:pPr indent="-342900" lvl="0" marL="342900" rtl="0" algn="l">
              <a:lnSpc>
                <a:spcPct val="100000"/>
              </a:lnSpc>
              <a:spcBef>
                <a:spcPts val="1000"/>
              </a:spcBef>
              <a:spcAft>
                <a:spcPts val="0"/>
              </a:spcAft>
              <a:buSzPts val="1440"/>
              <a:buChar char="►"/>
            </a:pPr>
            <a:r>
              <a:rPr lang="da-DK"/>
              <a:t>SWOT-analyse</a:t>
            </a:r>
            <a:endParaRPr/>
          </a:p>
          <a:p>
            <a:pPr indent="-342900" lvl="0" marL="342900" rtl="0" algn="l">
              <a:lnSpc>
                <a:spcPct val="100000"/>
              </a:lnSpc>
              <a:spcBef>
                <a:spcPts val="1000"/>
              </a:spcBef>
              <a:spcAft>
                <a:spcPts val="0"/>
              </a:spcAft>
              <a:buSzPts val="1440"/>
              <a:buChar char="►"/>
            </a:pPr>
            <a:r>
              <a:rPr lang="da-DK"/>
              <a:t>Overblik over området</a:t>
            </a:r>
            <a:endParaRPr/>
          </a:p>
          <a:p>
            <a:pPr indent="-342900" lvl="0" marL="342900" rtl="0" algn="l">
              <a:lnSpc>
                <a:spcPct val="100000"/>
              </a:lnSpc>
              <a:spcBef>
                <a:spcPts val="1000"/>
              </a:spcBef>
              <a:spcAft>
                <a:spcPts val="0"/>
              </a:spcAft>
              <a:buSzPts val="1440"/>
              <a:buChar char="►"/>
            </a:pPr>
            <a:r>
              <a:rPr lang="da-DK"/>
              <a:t>Strategierne</a:t>
            </a:r>
            <a:endParaRPr/>
          </a:p>
          <a:p>
            <a:pPr indent="-342900" lvl="0" marL="342900" rtl="0" algn="l">
              <a:lnSpc>
                <a:spcPct val="100000"/>
              </a:lnSpc>
              <a:spcBef>
                <a:spcPts val="1000"/>
              </a:spcBef>
              <a:spcAft>
                <a:spcPts val="0"/>
              </a:spcAft>
              <a:buSzPts val="1440"/>
              <a:buChar char="►"/>
            </a:pPr>
            <a:r>
              <a:rPr lang="da-DK"/>
              <a:t>Fokusområder</a:t>
            </a:r>
            <a:endParaRPr/>
          </a:p>
          <a:p>
            <a:pPr indent="-342900" lvl="0" marL="342900" rtl="0" algn="l">
              <a:lnSpc>
                <a:spcPct val="100000"/>
              </a:lnSpc>
              <a:spcBef>
                <a:spcPts val="1000"/>
              </a:spcBef>
              <a:spcAft>
                <a:spcPts val="0"/>
              </a:spcAft>
              <a:buSzPts val="1440"/>
              <a:buChar char="►"/>
            </a:pPr>
            <a:r>
              <a:rPr lang="da-DK"/>
              <a:t>Næste skridt</a:t>
            </a:r>
            <a:endParaRPr/>
          </a:p>
          <a:p>
            <a:pPr indent="-251459" lvl="0" marL="342900" rtl="0" algn="l">
              <a:lnSpc>
                <a:spcPct val="100000"/>
              </a:lnSpc>
              <a:spcBef>
                <a:spcPts val="1000"/>
              </a:spcBef>
              <a:spcAft>
                <a:spcPts val="0"/>
              </a:spcAft>
              <a:buSzPts val="144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BAGGRUND</a:t>
            </a:r>
            <a:endParaRPr/>
          </a:p>
        </p:txBody>
      </p:sp>
      <p:sp>
        <p:nvSpPr>
          <p:cNvPr id="162" name="Google Shape;162;p4"/>
          <p:cNvSpPr txBox="1"/>
          <p:nvPr>
            <p:ph idx="1" type="body"/>
          </p:nvPr>
        </p:nvSpPr>
        <p:spPr>
          <a:xfrm>
            <a:off x="677334" y="1319843"/>
            <a:ext cx="8596668" cy="472152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100000"/>
              </a:lnSpc>
              <a:spcBef>
                <a:spcPts val="0"/>
              </a:spcBef>
              <a:spcAft>
                <a:spcPts val="0"/>
              </a:spcAft>
              <a:buSzPct val="86486"/>
              <a:buChar char="►"/>
            </a:pPr>
            <a:r>
              <a:rPr lang="da-DK"/>
              <a:t>Grundejerforeningen Kildemarken (GFK) har haft en øget opmærksomhed på fremtiden for de mange grønne arealer i GFK og her iblandt biodiversitet. Derfor blev </a:t>
            </a:r>
            <a:r>
              <a:rPr lang="da-DK">
                <a:extLst>
                  <a:ext uri="http://customooxmlschemas.google.com/">
                    <go:slidesCustomData xmlns:go="http://customooxmlschemas.google.com/" textRoundtripDataId="0"/>
                  </a:ext>
                </a:extLst>
              </a:rPr>
              <a:t>der</a:t>
            </a:r>
            <a:r>
              <a:rPr lang="da-DK"/>
              <a:t> opfordret til at nedsætte et biodiversitetsudvalg (nedsat i år 2021 og herefter navneændring til Biogruppen). Gruppen består af en række beboere fra området.</a:t>
            </a:r>
            <a:endParaRPr/>
          </a:p>
          <a:p>
            <a:pPr indent="-251459" lvl="0" marL="342900" rtl="0" algn="l">
              <a:lnSpc>
                <a:spcPct val="100000"/>
              </a:lnSpc>
              <a:spcBef>
                <a:spcPts val="1000"/>
              </a:spcBef>
              <a:spcAft>
                <a:spcPts val="0"/>
              </a:spcAft>
              <a:buSzPct val="86486"/>
              <a:buNone/>
            </a:pPr>
            <a:r>
              <a:t/>
            </a:r>
            <a:endParaRPr/>
          </a:p>
          <a:p>
            <a:pPr indent="-342900" lvl="0" marL="342900" rtl="0" algn="l">
              <a:lnSpc>
                <a:spcPct val="100000"/>
              </a:lnSpc>
              <a:spcBef>
                <a:spcPts val="1000"/>
              </a:spcBef>
              <a:spcAft>
                <a:spcPts val="0"/>
              </a:spcAft>
              <a:buSzPct val="86486"/>
              <a:buChar char="►"/>
            </a:pPr>
            <a:r>
              <a:rPr lang="da-DK"/>
              <a:t>Formålet med gruppen er dels at fremme biodiversiteten på GFK’s område og dels at sikre hvordan GFK får mest biodiversitet for pengene, og så vidt muligt spare penge på vedligeholdelse af GFK’s område på længere sigt.</a:t>
            </a:r>
            <a:endParaRPr/>
          </a:p>
          <a:p>
            <a:pPr indent="-251459" lvl="0" marL="342900" rtl="0" algn="l">
              <a:lnSpc>
                <a:spcPct val="100000"/>
              </a:lnSpc>
              <a:spcBef>
                <a:spcPts val="1000"/>
              </a:spcBef>
              <a:spcAft>
                <a:spcPts val="0"/>
              </a:spcAft>
              <a:buSzPct val="86486"/>
              <a:buNone/>
            </a:pPr>
            <a:r>
              <a:t/>
            </a:r>
            <a:endParaRPr/>
          </a:p>
          <a:p>
            <a:pPr indent="-342900" lvl="0" marL="342900" rtl="0" algn="l">
              <a:lnSpc>
                <a:spcPct val="100000"/>
              </a:lnSpc>
              <a:spcBef>
                <a:spcPts val="1000"/>
              </a:spcBef>
              <a:spcAft>
                <a:spcPts val="0"/>
              </a:spcAft>
              <a:buSzPct val="86486"/>
              <a:buChar char="►"/>
            </a:pPr>
            <a:r>
              <a:rPr lang="da-DK"/>
              <a:t>For at være sikre på ”råderummet” blev det foreslået af GFK og Ringsted Kommune at udarbejde en strategi for området, som skal godkendes af GFK og Ringsted Kommune.</a:t>
            </a:r>
            <a:endParaRPr/>
          </a:p>
          <a:p>
            <a:pPr indent="-251459" lvl="0" marL="342900" rtl="0" algn="l">
              <a:lnSpc>
                <a:spcPct val="100000"/>
              </a:lnSpc>
              <a:spcBef>
                <a:spcPts val="1000"/>
              </a:spcBef>
              <a:spcAft>
                <a:spcPts val="0"/>
              </a:spcAft>
              <a:buSzPct val="86486"/>
              <a:buNone/>
            </a:pPr>
            <a:r>
              <a:t/>
            </a:r>
            <a:endParaRPr/>
          </a:p>
          <a:p>
            <a:pPr indent="-342900" lvl="0" marL="342900" rtl="0" algn="l">
              <a:lnSpc>
                <a:spcPct val="100000"/>
              </a:lnSpc>
              <a:spcBef>
                <a:spcPts val="1000"/>
              </a:spcBef>
              <a:spcAft>
                <a:spcPts val="0"/>
              </a:spcAft>
              <a:buSzPct val="86486"/>
              <a:buChar char="►"/>
            </a:pPr>
            <a:r>
              <a:rPr lang="da-DK"/>
              <a:t>En unik mulighed opstod, da Olga Rakitchenkova skulle bruge en case til sit afsluttende speciale som landskabsarkitekt. Olga og Biogruppen indledte et samarbejde, som blev til et omfattende speciale ”At bo med natur”, hvor casen er Kildemarken og Skovgårdens område. Specialet er vedlagt som bilag.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AFGRÆNSNING - OMRÅDE</a:t>
            </a:r>
            <a:endParaRPr/>
          </a:p>
        </p:txBody>
      </p:sp>
      <p:sp>
        <p:nvSpPr>
          <p:cNvPr id="168" name="Google Shape;168;p5"/>
          <p:cNvSpPr txBox="1"/>
          <p:nvPr>
            <p:ph idx="1" type="body"/>
          </p:nvPr>
        </p:nvSpPr>
        <p:spPr>
          <a:xfrm>
            <a:off x="677334" y="1293962"/>
            <a:ext cx="8596668" cy="474740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da-DK"/>
              <a:t>Specialet er afgrænset til Kildemarken og Skovgården 4B9, Ringsted Øst.</a:t>
            </a:r>
            <a:endParaRPr/>
          </a:p>
          <a:p>
            <a:pPr indent="-342900" lvl="0" marL="342900" rtl="0" algn="l">
              <a:lnSpc>
                <a:spcPct val="100000"/>
              </a:lnSpc>
              <a:spcBef>
                <a:spcPts val="1000"/>
              </a:spcBef>
              <a:spcAft>
                <a:spcPts val="0"/>
              </a:spcAft>
              <a:buSzPts val="1440"/>
              <a:buChar char="►"/>
            </a:pPr>
            <a:r>
              <a:rPr lang="da-DK"/>
              <a:t>I denne præsentation og strategi for området er der efterfølgende afgrænset til det område, som ligger inde for Grundejerforeningen Kildemarken.</a:t>
            </a:r>
            <a:endParaRPr/>
          </a:p>
          <a:p>
            <a:pPr indent="-342900" lvl="0" marL="342900" rtl="0" algn="l">
              <a:lnSpc>
                <a:spcPct val="100000"/>
              </a:lnSpc>
              <a:spcBef>
                <a:spcPts val="1000"/>
              </a:spcBef>
              <a:spcAft>
                <a:spcPts val="0"/>
              </a:spcAft>
              <a:buSzPts val="1440"/>
              <a:buChar char="►"/>
            </a:pPr>
            <a:r>
              <a:rPr lang="da-DK"/>
              <a:t>Det betyder, at strategien for det sydligste og østlige område (markeret med rødt) kun beskrives i vedlagte speciale.</a:t>
            </a:r>
            <a:endParaRPr/>
          </a:p>
        </p:txBody>
      </p:sp>
      <p:pic>
        <p:nvPicPr>
          <p:cNvPr id="169" name="Google Shape;169;p5"/>
          <p:cNvPicPr preferRelativeResize="0"/>
          <p:nvPr/>
        </p:nvPicPr>
        <p:blipFill rotWithShape="1">
          <a:blip r:embed="rId3">
            <a:alphaModFix/>
          </a:blip>
          <a:srcRect b="0" l="0" r="0" t="0"/>
          <a:stretch/>
        </p:blipFill>
        <p:spPr>
          <a:xfrm>
            <a:off x="1113910" y="3001949"/>
            <a:ext cx="6951787" cy="36740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AFGRÆNSNING - STRATEGI OG MÅL</a:t>
            </a:r>
            <a:endParaRPr/>
          </a:p>
        </p:txBody>
      </p:sp>
      <p:sp>
        <p:nvSpPr>
          <p:cNvPr id="175" name="Google Shape;175;p6"/>
          <p:cNvSpPr txBox="1"/>
          <p:nvPr>
            <p:ph idx="1" type="body"/>
          </p:nvPr>
        </p:nvSpPr>
        <p:spPr>
          <a:xfrm>
            <a:off x="677334" y="1406107"/>
            <a:ext cx="8596668" cy="4635256"/>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da-DK"/>
              <a:t>I denne præsentation afgrænses strategierne til at opfylde mål 2; det der vedrører den grønne infrastruktur og dermed det relevante i forhold til biodiversiteten.</a:t>
            </a:r>
            <a:endParaRPr/>
          </a:p>
          <a:p>
            <a:pPr indent="-342900" lvl="0" marL="342900" rtl="0" algn="l">
              <a:lnSpc>
                <a:spcPct val="100000"/>
              </a:lnSpc>
              <a:spcBef>
                <a:spcPts val="1000"/>
              </a:spcBef>
              <a:spcAft>
                <a:spcPts val="0"/>
              </a:spcAft>
              <a:buSzPts val="1440"/>
              <a:buChar char="►"/>
            </a:pPr>
            <a:r>
              <a:rPr lang="da-DK"/>
              <a:t>De fulde strategier indebærer langt mere; heriblandt at etablere en bydel med en fornyet identitet og styrke fællesskaber og samhørigheden.</a:t>
            </a:r>
            <a:endParaRPr/>
          </a:p>
          <a:p>
            <a:pPr indent="-251459" lvl="0" marL="342900" rtl="0" algn="l">
              <a:lnSpc>
                <a:spcPct val="100000"/>
              </a:lnSpc>
              <a:spcBef>
                <a:spcPts val="1000"/>
              </a:spcBef>
              <a:spcAft>
                <a:spcPts val="0"/>
              </a:spcAft>
              <a:buSzPts val="1440"/>
              <a:buNone/>
            </a:pPr>
            <a:r>
              <a:t/>
            </a:r>
            <a:endParaRPr/>
          </a:p>
          <a:p>
            <a:pPr indent="-251459" lvl="0" marL="342900" rtl="0" algn="l">
              <a:lnSpc>
                <a:spcPct val="100000"/>
              </a:lnSpc>
              <a:spcBef>
                <a:spcPts val="1000"/>
              </a:spcBef>
              <a:spcAft>
                <a:spcPts val="0"/>
              </a:spcAft>
              <a:buSzPts val="1440"/>
              <a:buNone/>
            </a:pPr>
            <a:r>
              <a:t/>
            </a:r>
            <a:endParaRPr/>
          </a:p>
        </p:txBody>
      </p:sp>
      <p:pic>
        <p:nvPicPr>
          <p:cNvPr id="176" name="Google Shape;176;p6"/>
          <p:cNvPicPr preferRelativeResize="0"/>
          <p:nvPr/>
        </p:nvPicPr>
        <p:blipFill rotWithShape="1">
          <a:blip r:embed="rId3">
            <a:alphaModFix/>
          </a:blip>
          <a:srcRect b="0" l="0" r="0" t="0"/>
          <a:stretch/>
        </p:blipFill>
        <p:spPr>
          <a:xfrm>
            <a:off x="1134534" y="3181551"/>
            <a:ext cx="6942857" cy="32190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ph type="title"/>
          </p:nvPr>
        </p:nvSpPr>
        <p:spPr>
          <a:xfrm>
            <a:off x="677324" y="609600"/>
            <a:ext cx="916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EKSISTERENDE GRØN INFRASTRUKTUR (GI)</a:t>
            </a:r>
            <a:endParaRPr/>
          </a:p>
        </p:txBody>
      </p:sp>
      <p:sp>
        <p:nvSpPr>
          <p:cNvPr id="182" name="Google Shape;182;p7"/>
          <p:cNvSpPr txBox="1"/>
          <p:nvPr>
            <p:ph idx="1" type="body"/>
          </p:nvPr>
        </p:nvSpPr>
        <p:spPr>
          <a:xfrm>
            <a:off x="677334" y="1492371"/>
            <a:ext cx="8596668" cy="454899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40"/>
              <a:buNone/>
            </a:pPr>
            <a:r>
              <a:rPr lang="da-DK"/>
              <a:t>For området er det karakteristisk, at det meste af området bærer parkpræg og har få typologier, der bærer naturpræg. Den dominerende typologi er brugsplæne, som også medvirker til, at områdets biodiversitetsniveau er forholdsvis lavt, og at arealerne kræver intensiv pleje.</a:t>
            </a:r>
            <a:endParaRPr/>
          </a:p>
        </p:txBody>
      </p:sp>
      <p:pic>
        <p:nvPicPr>
          <p:cNvPr id="183" name="Google Shape;183;p7"/>
          <p:cNvPicPr preferRelativeResize="0"/>
          <p:nvPr/>
        </p:nvPicPr>
        <p:blipFill rotWithShape="1">
          <a:blip r:embed="rId3">
            <a:alphaModFix/>
          </a:blip>
          <a:srcRect b="19227" l="0" r="0" t="0"/>
          <a:stretch/>
        </p:blipFill>
        <p:spPr>
          <a:xfrm>
            <a:off x="763598" y="2693235"/>
            <a:ext cx="7513971" cy="40871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Interessenter og beboerinddragelse</a:t>
            </a:r>
            <a:endParaRPr/>
          </a:p>
        </p:txBody>
      </p:sp>
      <p:sp>
        <p:nvSpPr>
          <p:cNvPr id="189" name="Google Shape;189;p8"/>
          <p:cNvSpPr txBox="1"/>
          <p:nvPr>
            <p:ph idx="1" type="body"/>
          </p:nvPr>
        </p:nvSpPr>
        <p:spPr>
          <a:xfrm>
            <a:off x="677334" y="1268083"/>
            <a:ext cx="6886425" cy="4773279"/>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100000"/>
              </a:lnSpc>
              <a:spcBef>
                <a:spcPts val="0"/>
              </a:spcBef>
              <a:spcAft>
                <a:spcPts val="0"/>
              </a:spcAft>
              <a:buSzPct val="79999"/>
              <a:buChar char="►"/>
            </a:pPr>
            <a:r>
              <a:rPr lang="da-DK"/>
              <a:t>Da GFK’s område indeholder mange forskellige boligtyper, er der også stor variation i beboersammensætning. </a:t>
            </a:r>
            <a:endParaRPr/>
          </a:p>
          <a:p>
            <a:pPr indent="-285750" lvl="1" marL="742950" rtl="0" algn="l">
              <a:lnSpc>
                <a:spcPct val="100000"/>
              </a:lnSpc>
              <a:spcBef>
                <a:spcPts val="1000"/>
              </a:spcBef>
              <a:spcAft>
                <a:spcPts val="0"/>
              </a:spcAft>
              <a:buSzPct val="80000"/>
              <a:buChar char="►"/>
            </a:pPr>
            <a:r>
              <a:rPr lang="da-DK"/>
              <a:t>I Kildemarken og Kildemarken III er der en meget varieret beboersammensætning, som består af både familier med store og små børn, midaldrende og ældre par og enlige. I de andre afdelinger er beboersammensætningen mere ensartet. </a:t>
            </a:r>
            <a:endParaRPr/>
          </a:p>
          <a:p>
            <a:pPr indent="-285750" lvl="1" marL="742950" rtl="0" algn="l">
              <a:lnSpc>
                <a:spcPct val="100000"/>
              </a:lnSpc>
              <a:spcBef>
                <a:spcPts val="1000"/>
              </a:spcBef>
              <a:spcAft>
                <a:spcPts val="0"/>
              </a:spcAft>
              <a:buSzPct val="80000"/>
              <a:buChar char="►"/>
            </a:pPr>
            <a:r>
              <a:rPr lang="da-DK"/>
              <a:t>I den nordligste del af området er den domineret af ældre og familier med fraflyttede børn, mens i ejerboligerne </a:t>
            </a:r>
            <a:r>
              <a:rPr lang="da-DK">
                <a:extLst>
                  <a:ext uri="http://customooxmlschemas.google.com/">
                    <go:slidesCustomData xmlns:go="http://customooxmlschemas.google.com/" textRoundtripDataId="1"/>
                  </a:ext>
                </a:extLst>
              </a:rPr>
              <a:t>til</a:t>
            </a:r>
            <a:r>
              <a:rPr lang="da-DK"/>
              <a:t> syd er der mange familier med små og store børn.</a:t>
            </a:r>
            <a:endParaRPr/>
          </a:p>
          <a:p>
            <a:pPr indent="-342900" lvl="0" marL="342900" rtl="0" algn="l">
              <a:lnSpc>
                <a:spcPct val="100000"/>
              </a:lnSpc>
              <a:spcBef>
                <a:spcPts val="1000"/>
              </a:spcBef>
              <a:spcAft>
                <a:spcPts val="0"/>
              </a:spcAft>
              <a:buSzPct val="79999"/>
              <a:buChar char="►"/>
            </a:pPr>
            <a:r>
              <a:rPr lang="da-DK"/>
              <a:t>Disse beboergrupper har forskellige interesser og behov, og deres brug af området er også forskelligt.</a:t>
            </a:r>
            <a:endParaRPr/>
          </a:p>
          <a:p>
            <a:pPr indent="-342900" lvl="0" marL="342900" rtl="0" algn="l">
              <a:lnSpc>
                <a:spcPct val="100000"/>
              </a:lnSpc>
              <a:spcBef>
                <a:spcPts val="1000"/>
              </a:spcBef>
              <a:spcAft>
                <a:spcPts val="0"/>
              </a:spcAft>
              <a:buSzPct val="79999"/>
              <a:buChar char="►"/>
            </a:pPr>
            <a:r>
              <a:rPr lang="da-DK"/>
              <a:t>Området karakteriseres af store fælles udearealer, hvoraf mange af dem dog ikke bliver benyttet </a:t>
            </a:r>
            <a:r>
              <a:rPr lang="da-DK">
                <a:extLst>
                  <a:ext uri="http://customooxmlschemas.google.com/">
                    <go:slidesCustomData xmlns:go="http://customooxmlschemas.google.com/" textRoundtripDataId="2"/>
                  </a:ext>
                </a:extLst>
              </a:rPr>
              <a:t>eller kun benyttet</a:t>
            </a:r>
            <a:r>
              <a:rPr lang="da-DK"/>
              <a:t> til gennemgang eller hundeluftning.</a:t>
            </a:r>
            <a:endParaRPr/>
          </a:p>
          <a:p>
            <a:pPr indent="-342900" lvl="0" marL="342900" rtl="0" algn="l">
              <a:lnSpc>
                <a:spcPct val="100000"/>
              </a:lnSpc>
              <a:spcBef>
                <a:spcPts val="1000"/>
              </a:spcBef>
              <a:spcAft>
                <a:spcPts val="0"/>
              </a:spcAft>
              <a:buSzPct val="79999"/>
              <a:buChar char="►"/>
            </a:pPr>
            <a:r>
              <a:rPr lang="da-DK"/>
              <a:t>Beboerinddragelse er vigtigt for Biogruppen. Dels for at sikre en stor tilslutning af aktiv deltagelse og dels for at sikre ejerskab, så områderne fremover bliver brugt mest </a:t>
            </a:r>
            <a:r>
              <a:rPr lang="da-DK">
                <a:extLst>
                  <a:ext uri="http://customooxmlschemas.google.com/">
                    <go:slidesCustomData xmlns:go="http://customooxmlschemas.google.com/" textRoundtripDataId="3"/>
                  </a:ext>
                </a:extLst>
              </a:rPr>
              <a:t>muligt</a:t>
            </a:r>
            <a:r>
              <a:rPr lang="da-DK"/>
              <a:t>.</a:t>
            </a:r>
            <a:endParaRPr/>
          </a:p>
          <a:p>
            <a:pPr indent="-342900" lvl="0" marL="342900" rtl="0" algn="l">
              <a:lnSpc>
                <a:spcPct val="100000"/>
              </a:lnSpc>
              <a:spcBef>
                <a:spcPts val="1000"/>
              </a:spcBef>
              <a:spcAft>
                <a:spcPts val="0"/>
              </a:spcAft>
              <a:buSzPct val="79999"/>
              <a:buChar char="►"/>
            </a:pPr>
            <a:r>
              <a:rPr lang="da-DK"/>
              <a:t>Tiltag for inddragelse:</a:t>
            </a:r>
            <a:endParaRPr/>
          </a:p>
          <a:p>
            <a:pPr indent="-285750" lvl="1" marL="742950" rtl="0" algn="l">
              <a:lnSpc>
                <a:spcPct val="100000"/>
              </a:lnSpc>
              <a:spcBef>
                <a:spcPts val="1000"/>
              </a:spcBef>
              <a:spcAft>
                <a:spcPts val="0"/>
              </a:spcAft>
              <a:buSzPct val="80000"/>
              <a:buChar char="►"/>
            </a:pPr>
            <a:r>
              <a:rPr lang="da-DK"/>
              <a:t>Fokusgruppeinterview afholdt april 2022.</a:t>
            </a:r>
            <a:endParaRPr/>
          </a:p>
          <a:p>
            <a:pPr indent="-285750" lvl="1" marL="742950" rtl="0" algn="l">
              <a:lnSpc>
                <a:spcPct val="100000"/>
              </a:lnSpc>
              <a:spcBef>
                <a:spcPts val="1000"/>
              </a:spcBef>
              <a:spcAft>
                <a:spcPts val="0"/>
              </a:spcAft>
              <a:buSzPct val="80000"/>
              <a:buChar char="►"/>
            </a:pPr>
            <a:r>
              <a:rPr lang="da-DK"/>
              <a:t>Spørgeskemaundersøgelse afholdt april/maj 2022.</a:t>
            </a:r>
            <a:endParaRPr/>
          </a:p>
          <a:p>
            <a:pPr indent="-285750" lvl="1" marL="742950" rtl="0" algn="l">
              <a:lnSpc>
                <a:spcPct val="100000"/>
              </a:lnSpc>
              <a:spcBef>
                <a:spcPts val="1000"/>
              </a:spcBef>
              <a:spcAft>
                <a:spcPts val="0"/>
              </a:spcAft>
              <a:buSzPct val="80000"/>
              <a:buChar char="►"/>
            </a:pPr>
            <a:r>
              <a:rPr lang="da-DK"/>
              <a:t>”Den grønne dag” i Kildemarken afholdt maj 2022.</a:t>
            </a:r>
            <a:endParaRPr/>
          </a:p>
        </p:txBody>
      </p:sp>
      <p:pic>
        <p:nvPicPr>
          <p:cNvPr id="190" name="Google Shape;190;p8"/>
          <p:cNvPicPr preferRelativeResize="0"/>
          <p:nvPr/>
        </p:nvPicPr>
        <p:blipFill rotWithShape="1">
          <a:blip r:embed="rId3">
            <a:alphaModFix/>
          </a:blip>
          <a:srcRect b="0" l="0" r="0" t="0"/>
          <a:stretch/>
        </p:blipFill>
        <p:spPr>
          <a:xfrm>
            <a:off x="7563759" y="1425260"/>
            <a:ext cx="4504597" cy="34141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SWOT-ANALYSE</a:t>
            </a:r>
            <a:endParaRPr/>
          </a:p>
        </p:txBody>
      </p:sp>
      <p:sp>
        <p:nvSpPr>
          <p:cNvPr id="196" name="Google Shape;196;p9"/>
          <p:cNvSpPr txBox="1"/>
          <p:nvPr>
            <p:ph idx="1" type="body"/>
          </p:nvPr>
        </p:nvSpPr>
        <p:spPr>
          <a:xfrm>
            <a:off x="677334" y="1354347"/>
            <a:ext cx="3635874" cy="516126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da-DK"/>
              <a:t>SWOT-analyse er en opsamling af forundersøgelser og beskriver dels hvilke udfordringer Biogruppen står overfor, men også hvor der eksisterer muligheder for området.</a:t>
            </a:r>
            <a:endParaRPr/>
          </a:p>
          <a:p>
            <a:pPr indent="-342900" lvl="0" marL="342900" rtl="0" algn="l">
              <a:lnSpc>
                <a:spcPct val="100000"/>
              </a:lnSpc>
              <a:spcBef>
                <a:spcPts val="1000"/>
              </a:spcBef>
              <a:spcAft>
                <a:spcPts val="0"/>
              </a:spcAft>
              <a:buSzPts val="1440"/>
              <a:buChar char="►"/>
            </a:pPr>
            <a:r>
              <a:rPr lang="da-DK"/>
              <a:t>SWOT-analysen vil blive brugt i det fremadrettede arbejde med områdets arealer og danner også grundlag for en del af strategien.</a:t>
            </a:r>
            <a:endParaRPr/>
          </a:p>
          <a:p>
            <a:pPr indent="-251459" lvl="0" marL="342900" rtl="0" algn="l">
              <a:lnSpc>
                <a:spcPct val="100000"/>
              </a:lnSpc>
              <a:spcBef>
                <a:spcPts val="1000"/>
              </a:spcBef>
              <a:spcAft>
                <a:spcPts val="0"/>
              </a:spcAft>
              <a:buSzPts val="1440"/>
              <a:buNone/>
            </a:pPr>
            <a:r>
              <a:t/>
            </a:r>
            <a:endParaRPr/>
          </a:p>
        </p:txBody>
      </p:sp>
      <p:pic>
        <p:nvPicPr>
          <p:cNvPr id="197" name="Google Shape;197;p9"/>
          <p:cNvPicPr preferRelativeResize="0"/>
          <p:nvPr/>
        </p:nvPicPr>
        <p:blipFill rotWithShape="1">
          <a:blip r:embed="rId3">
            <a:alphaModFix/>
          </a:blip>
          <a:srcRect b="0" l="0" r="0" t="0"/>
          <a:stretch/>
        </p:blipFill>
        <p:spPr>
          <a:xfrm>
            <a:off x="4477147" y="609600"/>
            <a:ext cx="7430144" cy="59060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2022-09-26T17:51:58Z</dcterms:created>
  <dc:creator>Helene Su-Min Ting Danielsen</dc:creator>
</cp:coreProperties>
</file>